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41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3" r:id="rId18"/>
    <p:sldId id="275" r:id="rId19"/>
    <p:sldId id="276" r:id="rId20"/>
    <p:sldId id="278" r:id="rId21"/>
    <p:sldId id="277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7" r:id="rId30"/>
  </p:sldIdLst>
  <p:sldSz cx="12192000" cy="6858000"/>
  <p:notesSz cx="6858000" cy="9144000"/>
  <p:defaultTextStyle>
    <a:lvl1pPr>
      <a:defRPr sz="1400">
        <a:latin typeface="Arial"/>
        <a:ea typeface="Arial"/>
        <a:cs typeface="Arial"/>
        <a:sym typeface="Arial"/>
      </a:defRPr>
    </a:lvl1pPr>
    <a:lvl2pPr>
      <a:defRPr sz="1400">
        <a:latin typeface="Arial"/>
        <a:ea typeface="Arial"/>
        <a:cs typeface="Arial"/>
        <a:sym typeface="Arial"/>
      </a:defRPr>
    </a:lvl2pPr>
    <a:lvl3pPr>
      <a:defRPr sz="1400">
        <a:latin typeface="Arial"/>
        <a:ea typeface="Arial"/>
        <a:cs typeface="Arial"/>
        <a:sym typeface="Arial"/>
      </a:defRPr>
    </a:lvl3pPr>
    <a:lvl4pPr>
      <a:defRPr sz="1400">
        <a:latin typeface="Arial"/>
        <a:ea typeface="Arial"/>
        <a:cs typeface="Arial"/>
        <a:sym typeface="Arial"/>
      </a:defRPr>
    </a:lvl4pPr>
    <a:lvl5pPr>
      <a:defRPr sz="1400">
        <a:latin typeface="Arial"/>
        <a:ea typeface="Arial"/>
        <a:cs typeface="Arial"/>
        <a:sym typeface="Arial"/>
      </a:defRPr>
    </a:lvl5pPr>
    <a:lvl6pPr>
      <a:defRPr sz="1400">
        <a:latin typeface="Arial"/>
        <a:ea typeface="Arial"/>
        <a:cs typeface="Arial"/>
        <a:sym typeface="Arial"/>
      </a:defRPr>
    </a:lvl6pPr>
    <a:lvl7pPr>
      <a:defRPr sz="1400">
        <a:latin typeface="Arial"/>
        <a:ea typeface="Arial"/>
        <a:cs typeface="Arial"/>
        <a:sym typeface="Arial"/>
      </a:defRPr>
    </a:lvl7pPr>
    <a:lvl8pPr>
      <a:defRPr sz="1400">
        <a:latin typeface="Arial"/>
        <a:ea typeface="Arial"/>
        <a:cs typeface="Arial"/>
        <a:sym typeface="Arial"/>
      </a:defRPr>
    </a:lvl8pPr>
    <a:lvl9pPr>
      <a:defRPr sz="1400"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C7AA"/>
    <a:srgbClr val="7ED4BE"/>
    <a:srgbClr val="FFFFFF"/>
    <a:srgbClr val="C5C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144" autoAdjust="0"/>
  </p:normalViewPr>
  <p:slideViewPr>
    <p:cSldViewPr>
      <p:cViewPr>
        <p:scale>
          <a:sx n="110" d="100"/>
          <a:sy n="110" d="100"/>
        </p:scale>
        <p:origin x="-282" y="-2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93" name="Shape 9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83795436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/>
              <a:t>http://psydprograms.net/psyd-phd/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670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359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355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296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lang="en-US" sz="2400" dirty="0" smtClean="0">
                <a:latin typeface="Calibri"/>
                <a:ea typeface="Calibri"/>
                <a:cs typeface="Calibri"/>
                <a:sym typeface="Calibri"/>
              </a:rPr>
              <a:t>http://psychologygradschool.weebly.com/types-of-programs.html</a:t>
            </a:r>
            <a:endParaRPr lang="en-US" sz="2400" dirty="0" smtClean="0">
              <a:latin typeface="Arial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lang="en-US" sz="2400" dirty="0" smtClean="0">
                <a:latin typeface="Calibri"/>
                <a:ea typeface="Calibri"/>
                <a:cs typeface="Calibri"/>
                <a:sym typeface="Calibri"/>
              </a:rPr>
              <a:t>http://www.allpsychologyschools.com/licensing/types-of-psychology-degrees/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631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826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61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615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pPr lvl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3146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114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pPr lvl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26142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830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25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77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04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17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8/27/2018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9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8/27/2018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872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8/27/2018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16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8/27/2018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342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8/27/2018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819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pPr lvl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8/27/2018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649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lvl="0"/>
            <a:fld id="{86CB4B4D-7CA3-9044-876B-883B54F8677D}" type="slidenum">
              <a:rPr lang="en-US" smtClean="0"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6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404534"/>
            <a:ext cx="9982200" cy="1646302"/>
          </a:xfrm>
        </p:spPr>
        <p:txBody>
          <a:bodyPr/>
          <a:lstStyle/>
          <a:p>
            <a:pPr algn="ctr"/>
            <a:r>
              <a:rPr lang="en-US" dirty="0" smtClean="0"/>
              <a:t>Careers in Psychology &amp; Applying to Graduate School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Area of Psychology Interests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000" i="1" dirty="0" smtClean="0"/>
              <a:t>Slides 11 to 14 will explore some of the areas of Psychology that you can consider for graduate school.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endParaRPr lang="en-US" i="1" dirty="0" smtClean="0"/>
          </a:p>
          <a:p>
            <a:r>
              <a:rPr lang="en-US" sz="2000" dirty="0"/>
              <a:t>Which of these areas align with your interests and skills?</a:t>
            </a:r>
          </a:p>
          <a:p>
            <a:r>
              <a:rPr lang="en-US" sz="2000" dirty="0"/>
              <a:t>What population of people do you want to work with and in what context? </a:t>
            </a:r>
          </a:p>
          <a:p>
            <a:r>
              <a:rPr lang="en-US" sz="2000" dirty="0"/>
              <a:t>How much time do you want to invest in your degree? </a:t>
            </a:r>
          </a:p>
        </p:txBody>
      </p:sp>
    </p:spTree>
    <p:extLst>
      <p:ext uri="{BB962C8B-B14F-4D97-AF65-F5344CB8AC3E}">
        <p14:creationId xmlns:p14="http://schemas.microsoft.com/office/powerpoint/2010/main" val="2890688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90600"/>
          </a:xfrm>
        </p:spPr>
        <p:txBody>
          <a:bodyPr/>
          <a:lstStyle/>
          <a:p>
            <a:r>
              <a:rPr lang="en-US" dirty="0" smtClean="0"/>
              <a:t>The Different Areas of Graduate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24000"/>
            <a:ext cx="9076266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Graduate programs in Psychology can focus on areas including:</a:t>
            </a:r>
          </a:p>
          <a:p>
            <a:pPr lvl="1"/>
            <a:r>
              <a:rPr lang="en-US" dirty="0" smtClean="0">
                <a:solidFill>
                  <a:srgbClr val="3F3F3F"/>
                </a:solidFill>
              </a:rPr>
              <a:t>Developmental </a:t>
            </a:r>
          </a:p>
          <a:p>
            <a:pPr lvl="1"/>
            <a:r>
              <a:rPr lang="en-US" dirty="0" smtClean="0">
                <a:solidFill>
                  <a:srgbClr val="3F3F3F"/>
                </a:solidFill>
              </a:rPr>
              <a:t>Social and Personality</a:t>
            </a:r>
          </a:p>
          <a:p>
            <a:pPr lvl="1"/>
            <a:r>
              <a:rPr lang="en-US" dirty="0" smtClean="0">
                <a:solidFill>
                  <a:srgbClr val="3F3F3F"/>
                </a:solidFill>
              </a:rPr>
              <a:t>Biopsychology</a:t>
            </a:r>
          </a:p>
          <a:p>
            <a:pPr lvl="1"/>
            <a:r>
              <a:rPr lang="en-US" dirty="0" smtClean="0">
                <a:solidFill>
                  <a:srgbClr val="3F3F3F"/>
                </a:solidFill>
              </a:rPr>
              <a:t>Individual Differences and </a:t>
            </a:r>
            <a:br>
              <a:rPr lang="en-US" dirty="0" smtClean="0">
                <a:solidFill>
                  <a:srgbClr val="3F3F3F"/>
                </a:solidFill>
              </a:rPr>
            </a:br>
            <a:r>
              <a:rPr lang="en-US" dirty="0" smtClean="0">
                <a:solidFill>
                  <a:srgbClr val="3F3F3F"/>
                </a:solidFill>
              </a:rPr>
              <a:t>Evolutionary Psychology</a:t>
            </a:r>
          </a:p>
          <a:p>
            <a:pPr lvl="1"/>
            <a:r>
              <a:rPr lang="en-US" dirty="0" smtClean="0">
                <a:solidFill>
                  <a:srgbClr val="3F3F3F"/>
                </a:solidFill>
              </a:rPr>
              <a:t>Behavioral Neuroscience</a:t>
            </a:r>
          </a:p>
          <a:p>
            <a:pPr lvl="1"/>
            <a:r>
              <a:rPr lang="en-US" dirty="0" smtClean="0">
                <a:solidFill>
                  <a:srgbClr val="3F3F3F"/>
                </a:solidFill>
              </a:rPr>
              <a:t>Cognitive Neuroscience</a:t>
            </a:r>
            <a:br>
              <a:rPr lang="en-US" dirty="0" smtClean="0">
                <a:solidFill>
                  <a:srgbClr val="3F3F3F"/>
                </a:solidFill>
              </a:rPr>
            </a:br>
            <a:endParaRPr lang="en-US" dirty="0" smtClean="0">
              <a:solidFill>
                <a:srgbClr val="3F3F3F"/>
              </a:solidFill>
            </a:endParaRPr>
          </a:p>
          <a:p>
            <a:r>
              <a:rPr lang="en-US" dirty="0" smtClean="0"/>
              <a:t>There are also other </a:t>
            </a:r>
            <a:r>
              <a:rPr lang="en-US" dirty="0"/>
              <a:t>g</a:t>
            </a:r>
            <a:r>
              <a:rPr lang="en-US" dirty="0" smtClean="0"/>
              <a:t>raduate </a:t>
            </a:r>
            <a:r>
              <a:rPr lang="en-US" dirty="0" smtClean="0"/>
              <a:t>programs</a:t>
            </a:r>
            <a:r>
              <a:rPr lang="en-US" dirty="0" smtClean="0"/>
              <a:t> </a:t>
            </a:r>
            <a:r>
              <a:rPr lang="en-US" dirty="0" smtClean="0"/>
              <a:t>that offer </a:t>
            </a:r>
            <a:r>
              <a:rPr lang="en-US" dirty="0" smtClean="0"/>
              <a:t>training in </a:t>
            </a:r>
            <a:r>
              <a:rPr lang="en-US" dirty="0" smtClean="0"/>
              <a:t>Psychology.</a:t>
            </a:r>
          </a:p>
          <a:p>
            <a:pPr lvl="1"/>
            <a:r>
              <a:rPr lang="en-US" dirty="0" smtClean="0"/>
              <a:t>An</a:t>
            </a:r>
            <a:r>
              <a:rPr lang="en-US" dirty="0" smtClean="0"/>
              <a:t> example: </a:t>
            </a:r>
            <a:r>
              <a:rPr lang="en-US" dirty="0" smtClean="0"/>
              <a:t>the Department of Human Development and Family Sciences in the school of Human Ecology at UT Austin. They “emphasize research, teaching, and training </a:t>
            </a:r>
            <a:br>
              <a:rPr lang="en-US" dirty="0" smtClean="0"/>
            </a:br>
            <a:r>
              <a:rPr lang="en-US" dirty="0" smtClean="0"/>
              <a:t>in individual development and relationship processes.”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419600" y="1905000"/>
            <a:ext cx="4732866" cy="2322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>
                <a:solidFill>
                  <a:srgbClr val="3F3F3F"/>
                </a:solidFill>
              </a:rPr>
              <a:t>Clinical</a:t>
            </a:r>
          </a:p>
          <a:p>
            <a:pPr lvl="1"/>
            <a:r>
              <a:rPr lang="en-US" dirty="0" smtClean="0">
                <a:solidFill>
                  <a:srgbClr val="3F3F3F"/>
                </a:solidFill>
              </a:rPr>
              <a:t>Counseling</a:t>
            </a:r>
          </a:p>
          <a:p>
            <a:pPr lvl="1"/>
            <a:r>
              <a:rPr lang="en-US" dirty="0" smtClean="0">
                <a:solidFill>
                  <a:srgbClr val="3F3F3F"/>
                </a:solidFill>
              </a:rPr>
              <a:t>School</a:t>
            </a:r>
          </a:p>
          <a:p>
            <a:pPr lvl="1"/>
            <a:r>
              <a:rPr lang="en-US" dirty="0" smtClean="0">
                <a:solidFill>
                  <a:srgbClr val="3F3F3F"/>
                </a:solidFill>
              </a:rPr>
              <a:t>Industrial-Organizational (I-O) Psychology </a:t>
            </a:r>
          </a:p>
          <a:p>
            <a:pPr lvl="1"/>
            <a:r>
              <a:rPr lang="en-US" dirty="0" smtClean="0"/>
              <a:t>Perceptual Systems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1344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Counseling and Clinical Programs</a:t>
            </a:r>
            <a:br>
              <a:rPr lang="en-US" dirty="0" smtClean="0"/>
            </a:br>
            <a:r>
              <a:rPr lang="en-US" sz="1800" dirty="0" smtClean="0"/>
              <a:t>(approx. 6-7 years for </a:t>
            </a:r>
            <a:r>
              <a:rPr lang="en-US" sz="1800" dirty="0" err="1" smtClean="0"/>
              <a:t>Ph.D</a:t>
            </a:r>
            <a:r>
              <a:rPr lang="en-US" sz="1800" dirty="0" smtClean="0"/>
              <a:t>, </a:t>
            </a:r>
            <a:r>
              <a:rPr lang="en-US" sz="1800" dirty="0" err="1" smtClean="0"/>
              <a:t>Psy.D</a:t>
            </a:r>
            <a:r>
              <a:rPr lang="en-US" sz="1800" dirty="0" smtClean="0"/>
              <a:t>.; 2-3 years for MA)</a:t>
            </a:r>
            <a:endParaRPr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75744" y="1757560"/>
            <a:ext cx="4185623" cy="576262"/>
          </a:xfrm>
        </p:spPr>
        <p:txBody>
          <a:bodyPr/>
          <a:lstStyle/>
          <a:p>
            <a:r>
              <a:rPr lang="en-US" dirty="0" smtClean="0"/>
              <a:t>Similarities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75743" y="2333822"/>
            <a:ext cx="4185623" cy="3304117"/>
          </a:xfrm>
        </p:spPr>
        <p:txBody>
          <a:bodyPr/>
          <a:lstStyle/>
          <a:p>
            <a:r>
              <a:rPr lang="en-US" dirty="0" smtClean="0"/>
              <a:t>Clinical practice</a:t>
            </a:r>
          </a:p>
          <a:p>
            <a:r>
              <a:rPr lang="en-US" dirty="0"/>
              <a:t>Diagnostic assessment </a:t>
            </a:r>
            <a:endParaRPr lang="en-US" dirty="0" smtClean="0"/>
          </a:p>
          <a:p>
            <a:r>
              <a:rPr lang="en-US" dirty="0" smtClean="0"/>
              <a:t>Individual</a:t>
            </a:r>
            <a:r>
              <a:rPr lang="en-US" dirty="0"/>
              <a:t>, family, and group counseling </a:t>
            </a:r>
          </a:p>
          <a:p>
            <a:r>
              <a:rPr lang="en-US" dirty="0" smtClean="0"/>
              <a:t>Academic careers </a:t>
            </a:r>
            <a:r>
              <a:rPr lang="en-US" dirty="0"/>
              <a:t>(research and teaching)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088383" y="1757560"/>
            <a:ext cx="4185618" cy="576262"/>
          </a:xfrm>
        </p:spPr>
        <p:txBody>
          <a:bodyPr/>
          <a:lstStyle/>
          <a:p>
            <a:r>
              <a:rPr lang="en-US" dirty="0" smtClean="0"/>
              <a:t>Differences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088382" y="2333821"/>
            <a:ext cx="4185617" cy="4219379"/>
          </a:xfrm>
        </p:spPr>
        <p:txBody>
          <a:bodyPr/>
          <a:lstStyle/>
          <a:p>
            <a:pPr marL="312348" lvl="0" indent="-227894" defTabSz="868680"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3F3F3F"/>
                </a:solidFill>
              </a:rPr>
              <a:t>Counseling and Clinical Programs tend to be more similar than different. </a:t>
            </a:r>
            <a:endParaRPr lang="en-US" dirty="0" smtClean="0">
              <a:solidFill>
                <a:srgbClr val="000000"/>
              </a:solidFill>
            </a:endParaRPr>
          </a:p>
          <a:p>
            <a:pPr marL="312348" lvl="0" indent="-227894" defTabSz="868680"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3F3F3F"/>
                </a:solidFill>
              </a:rPr>
              <a:t>Clinical </a:t>
            </a:r>
            <a:r>
              <a:rPr lang="en-US" dirty="0">
                <a:solidFill>
                  <a:srgbClr val="3F3F3F"/>
                </a:solidFill>
              </a:rPr>
              <a:t>Programs may place more emphasis on “psychopathology training and external practicum opportunities”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R. Morgan and L. Cohen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apa.org</a:t>
            </a:r>
          </a:p>
          <a:p>
            <a:pPr marL="312348" lvl="0" indent="-227894" defTabSz="868680"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3F3F3F"/>
                </a:solidFill>
              </a:rPr>
              <a:t>Counseling </a:t>
            </a:r>
            <a:r>
              <a:rPr lang="en-US" dirty="0">
                <a:solidFill>
                  <a:srgbClr val="3F3F3F"/>
                </a:solidFill>
              </a:rPr>
              <a:t>Programs may allow for more flexibility within the program. 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5029200"/>
            <a:ext cx="3276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Tip: </a:t>
            </a:r>
            <a:r>
              <a:rPr lang="en-US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Find the </a:t>
            </a:r>
            <a:r>
              <a:rPr lang="en-US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faculty members and labs you're </a:t>
            </a:r>
            <a:r>
              <a:rPr lang="en-US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most interested in working with and don't worry about whether they're counseling or clinical</a:t>
            </a:r>
            <a:r>
              <a:rPr lang="en-US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</a:t>
            </a:r>
            <a:endParaRPr lang="en-US" sz="1600" i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8909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School Psychology</a:t>
            </a:r>
            <a:br>
              <a:rPr lang="en-US" dirty="0" smtClean="0"/>
            </a:br>
            <a:r>
              <a:rPr lang="en-US" sz="1800" dirty="0"/>
              <a:t>(2-3 years for </a:t>
            </a:r>
            <a:r>
              <a:rPr lang="en-US" sz="1800" dirty="0" smtClean="0"/>
              <a:t>MA; approx. 6-7 years for Ph.D., </a:t>
            </a:r>
            <a:r>
              <a:rPr lang="en-US" sz="1800" dirty="0" err="1" smtClean="0"/>
              <a:t>Ed.D</a:t>
            </a:r>
            <a:r>
              <a:rPr lang="en-US" sz="1800" dirty="0" smtClean="0"/>
              <a:t>., </a:t>
            </a:r>
            <a:r>
              <a:rPr lang="en-US" sz="1800" dirty="0" err="1" smtClean="0"/>
              <a:t>Psy.D</a:t>
            </a:r>
            <a:r>
              <a:rPr lang="en-US" sz="1800" dirty="0" smtClean="0"/>
              <a:t>.)</a:t>
            </a:r>
            <a:endParaRPr lang="en-US" sz="18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77334" y="1828801"/>
            <a:ext cx="8596668" cy="4212562"/>
          </a:xfrm>
        </p:spPr>
        <p:txBody>
          <a:bodyPr/>
          <a:lstStyle/>
          <a:p>
            <a:r>
              <a:rPr lang="en-US" dirty="0">
                <a:solidFill>
                  <a:srgbClr val="3F3F3F"/>
                </a:solidFill>
              </a:rPr>
              <a:t>The Program at UT Austin uses a “scientific practitioner-model to prepare PhD psychologists to understand and enhance the development of children and adolescents in context.” </a:t>
            </a:r>
            <a:endParaRPr lang="en-US" dirty="0" smtClean="0">
              <a:solidFill>
                <a:srgbClr val="3F3F3F"/>
              </a:solidFill>
            </a:endParaRPr>
          </a:p>
          <a:p>
            <a:pPr lvl="1"/>
            <a:r>
              <a:rPr lang="en-US" dirty="0" smtClean="0">
                <a:solidFill>
                  <a:srgbClr val="3F3F3F"/>
                </a:solidFill>
              </a:rPr>
              <a:t>Includes training in the foundations </a:t>
            </a:r>
            <a:r>
              <a:rPr lang="en-US" dirty="0">
                <a:solidFill>
                  <a:srgbClr val="3F3F3F"/>
                </a:solidFill>
              </a:rPr>
              <a:t>of </a:t>
            </a:r>
            <a:r>
              <a:rPr lang="en-US" dirty="0" smtClean="0">
                <a:solidFill>
                  <a:srgbClr val="3F3F3F"/>
                </a:solidFill>
              </a:rPr>
              <a:t>psychology, research, the </a:t>
            </a:r>
            <a:r>
              <a:rPr lang="en-US" dirty="0">
                <a:solidFill>
                  <a:srgbClr val="3F3F3F"/>
                </a:solidFill>
              </a:rPr>
              <a:t>practice of competency and ethics in the application of assessment, intervention, and </a:t>
            </a:r>
            <a:r>
              <a:rPr lang="en-US" dirty="0" smtClean="0">
                <a:solidFill>
                  <a:srgbClr val="3F3F3F"/>
                </a:solidFill>
              </a:rPr>
              <a:t>consultation</a:t>
            </a:r>
            <a:endParaRPr lang="en-US" dirty="0">
              <a:solidFill>
                <a:srgbClr val="3F3F3F"/>
              </a:solidFill>
            </a:endParaRPr>
          </a:p>
          <a:p>
            <a:r>
              <a:rPr lang="en-US" dirty="0">
                <a:solidFill>
                  <a:srgbClr val="3F3F3F"/>
                </a:solidFill>
              </a:rPr>
              <a:t>P</a:t>
            </a:r>
            <a:r>
              <a:rPr lang="en-US" dirty="0" smtClean="0">
                <a:solidFill>
                  <a:srgbClr val="3F3F3F"/>
                </a:solidFill>
              </a:rPr>
              <a:t>rovide </a:t>
            </a:r>
            <a:r>
              <a:rPr lang="en-US" dirty="0">
                <a:solidFill>
                  <a:srgbClr val="3F3F3F"/>
                </a:solidFill>
              </a:rPr>
              <a:t>important services </a:t>
            </a:r>
            <a:r>
              <a:rPr lang="en-US" dirty="0" smtClean="0">
                <a:solidFill>
                  <a:srgbClr val="3F3F3F"/>
                </a:solidFill>
              </a:rPr>
              <a:t>within school </a:t>
            </a:r>
            <a:r>
              <a:rPr lang="en-US" dirty="0">
                <a:solidFill>
                  <a:srgbClr val="3F3F3F"/>
                </a:solidFill>
              </a:rPr>
              <a:t>systems </a:t>
            </a:r>
            <a:r>
              <a:rPr lang="en-US" dirty="0" smtClean="0">
                <a:solidFill>
                  <a:srgbClr val="3F3F3F"/>
                </a:solidFill>
              </a:rPr>
              <a:t>including:</a:t>
            </a:r>
          </a:p>
          <a:p>
            <a:pPr lvl="1"/>
            <a:r>
              <a:rPr lang="en-US" dirty="0">
                <a:solidFill>
                  <a:srgbClr val="3F3F3F"/>
                </a:solidFill>
              </a:rPr>
              <a:t>A</a:t>
            </a:r>
            <a:r>
              <a:rPr lang="en-US" dirty="0" smtClean="0">
                <a:solidFill>
                  <a:srgbClr val="3F3F3F"/>
                </a:solidFill>
              </a:rPr>
              <a:t>ssessment </a:t>
            </a:r>
            <a:r>
              <a:rPr lang="en-US" dirty="0">
                <a:solidFill>
                  <a:srgbClr val="3F3F3F"/>
                </a:solidFill>
              </a:rPr>
              <a:t>and diagnosis of behavioral and learning problems of </a:t>
            </a:r>
            <a:r>
              <a:rPr lang="en-US" dirty="0" smtClean="0">
                <a:solidFill>
                  <a:srgbClr val="3F3F3F"/>
                </a:solidFill>
              </a:rPr>
              <a:t>students</a:t>
            </a:r>
          </a:p>
          <a:p>
            <a:pPr lvl="1"/>
            <a:r>
              <a:rPr lang="en-US" dirty="0">
                <a:solidFill>
                  <a:srgbClr val="3F3F3F"/>
                </a:solidFill>
              </a:rPr>
              <a:t>I</a:t>
            </a:r>
            <a:r>
              <a:rPr lang="en-US" dirty="0" smtClean="0">
                <a:solidFill>
                  <a:srgbClr val="3F3F3F"/>
                </a:solidFill>
              </a:rPr>
              <a:t>mplementation </a:t>
            </a:r>
            <a:r>
              <a:rPr lang="en-US" dirty="0">
                <a:solidFill>
                  <a:srgbClr val="3F3F3F"/>
                </a:solidFill>
              </a:rPr>
              <a:t>of therapeutic </a:t>
            </a:r>
            <a:r>
              <a:rPr lang="en-US" dirty="0" smtClean="0">
                <a:solidFill>
                  <a:srgbClr val="3F3F3F"/>
                </a:solidFill>
              </a:rPr>
              <a:t>interventions</a:t>
            </a:r>
          </a:p>
          <a:p>
            <a:pPr lvl="1"/>
            <a:r>
              <a:rPr lang="en-US" dirty="0">
                <a:solidFill>
                  <a:srgbClr val="3F3F3F"/>
                </a:solidFill>
              </a:rPr>
              <a:t>C</a:t>
            </a:r>
            <a:r>
              <a:rPr lang="en-US" dirty="0" smtClean="0">
                <a:solidFill>
                  <a:srgbClr val="3F3F3F"/>
                </a:solidFill>
              </a:rPr>
              <a:t>onsultation </a:t>
            </a:r>
            <a:r>
              <a:rPr lang="en-US" dirty="0">
                <a:solidFill>
                  <a:srgbClr val="3F3F3F"/>
                </a:solidFill>
              </a:rPr>
              <a:t>with families, administrators, and teachers. </a:t>
            </a:r>
          </a:p>
          <a:p>
            <a:endParaRPr lang="en-US" dirty="0">
              <a:solidFill>
                <a:srgbClr val="3F3F3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213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Industrial/Organizational Psychology</a:t>
            </a:r>
            <a:br>
              <a:rPr lang="en-US" dirty="0" smtClean="0"/>
            </a:br>
            <a:r>
              <a:rPr lang="en-US" sz="1800" dirty="0" smtClean="0"/>
              <a:t>(MA 2-3 years, Ph.D., </a:t>
            </a:r>
            <a:r>
              <a:rPr lang="en-US" sz="1800" dirty="0" err="1" smtClean="0"/>
              <a:t>Psy.D</a:t>
            </a:r>
            <a:r>
              <a:rPr lang="en-US" sz="1800" dirty="0" smtClean="0"/>
              <a:t>. 6-7 years)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52600"/>
            <a:ext cx="8596668" cy="447039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3F3F3F"/>
                </a:solidFill>
              </a:rPr>
              <a:t>I/O Psychologists focus on human behavior in work settings and apply this knowledge to solving problems in the context of organized work.</a:t>
            </a:r>
          </a:p>
          <a:p>
            <a:pPr lvl="1"/>
            <a:r>
              <a:rPr lang="en-US" dirty="0" smtClean="0">
                <a:solidFill>
                  <a:srgbClr val="3F3F3F"/>
                </a:solidFill>
              </a:rPr>
              <a:t>Assist in evaluations for recruitment, selection, and placement of employees.</a:t>
            </a:r>
          </a:p>
          <a:p>
            <a:pPr lvl="1"/>
            <a:r>
              <a:rPr lang="en-US" dirty="0" smtClean="0">
                <a:solidFill>
                  <a:srgbClr val="3F3F3F"/>
                </a:solidFill>
              </a:rPr>
              <a:t>Identify training and development needs.</a:t>
            </a:r>
          </a:p>
          <a:p>
            <a:pPr lvl="1"/>
            <a:r>
              <a:rPr lang="en-US" dirty="0" smtClean="0">
                <a:solidFill>
                  <a:srgbClr val="3F3F3F"/>
                </a:solidFill>
              </a:rPr>
              <a:t>Develop criteria to evaluate performance of individuals and organizations.</a:t>
            </a:r>
          </a:p>
          <a:p>
            <a:pPr lvl="1"/>
            <a:r>
              <a:rPr lang="en-US" dirty="0" smtClean="0">
                <a:solidFill>
                  <a:srgbClr val="3F3F3F"/>
                </a:solidFill>
              </a:rPr>
              <a:t>Interpersonal mediation and group dynamic assessments</a:t>
            </a:r>
          </a:p>
          <a:p>
            <a:r>
              <a:rPr lang="en-US" dirty="0" smtClean="0">
                <a:solidFill>
                  <a:srgbClr val="3F3F3F"/>
                </a:solidFill>
              </a:rPr>
              <a:t>Can work in a variety of organizational and workplace settings </a:t>
            </a:r>
          </a:p>
          <a:p>
            <a:pPr lvl="1"/>
            <a:r>
              <a:rPr lang="en-US" dirty="0">
                <a:solidFill>
                  <a:srgbClr val="3F3F3F"/>
                </a:solidFill>
              </a:rPr>
              <a:t>A</a:t>
            </a:r>
            <a:r>
              <a:rPr lang="en-US" dirty="0" smtClean="0">
                <a:solidFill>
                  <a:srgbClr val="3F3F3F"/>
                </a:solidFill>
              </a:rPr>
              <a:t>s part of a human resources department </a:t>
            </a:r>
            <a:endParaRPr lang="en-US" dirty="0">
              <a:solidFill>
                <a:srgbClr val="3F3F3F"/>
              </a:solidFill>
            </a:endParaRPr>
          </a:p>
          <a:p>
            <a:pPr lvl="1"/>
            <a:r>
              <a:rPr lang="en-US" dirty="0" smtClean="0">
                <a:solidFill>
                  <a:srgbClr val="3F3F3F"/>
                </a:solidFill>
              </a:rPr>
              <a:t>As an independent consultant</a:t>
            </a:r>
          </a:p>
          <a:p>
            <a:pPr lvl="1"/>
            <a:r>
              <a:rPr lang="en-US" dirty="0" smtClean="0">
                <a:solidFill>
                  <a:srgbClr val="3F3F3F"/>
                </a:solidFill>
              </a:rPr>
              <a:t>In a research or academic position in colleges and universities</a:t>
            </a:r>
          </a:p>
          <a:p>
            <a:r>
              <a:rPr lang="en-US" dirty="0" smtClean="0">
                <a:solidFill>
                  <a:srgbClr val="3F3F3F"/>
                </a:solidFill>
              </a:rPr>
              <a:t>Some entry level positions only require a Master’s degree, however a Ph.D. will open up many more opportunities in employment.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458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Psychiatry</a:t>
            </a:r>
            <a:br>
              <a:rPr lang="en-US" dirty="0" smtClean="0"/>
            </a:br>
            <a:r>
              <a:rPr lang="en-US" sz="1800" dirty="0" smtClean="0"/>
              <a:t>(M.D., minimum. 3-4 years of training </a:t>
            </a:r>
            <a:r>
              <a:rPr lang="en-US" sz="1800" i="1" dirty="0" smtClean="0"/>
              <a:t>after </a:t>
            </a:r>
            <a:r>
              <a:rPr lang="en-US" sz="1800" dirty="0" smtClean="0"/>
              <a:t>Medical School; full time)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470399"/>
          </a:xfrm>
        </p:spPr>
        <p:txBody>
          <a:bodyPr>
            <a:normAutofit/>
          </a:bodyPr>
          <a:lstStyle/>
          <a:p>
            <a:r>
              <a:rPr lang="en-US" dirty="0" smtClean="0"/>
              <a:t>Psychiatrists are physicians with a specialization in psychiatric medicine.</a:t>
            </a:r>
          </a:p>
          <a:p>
            <a:pPr lvl="1"/>
            <a:r>
              <a:rPr lang="en-US" dirty="0" smtClean="0"/>
              <a:t>Involved in the </a:t>
            </a:r>
            <a:r>
              <a:rPr lang="en-US" dirty="0"/>
              <a:t>diagnosis, prevention, study, and treatment of mental disorders</a:t>
            </a:r>
            <a:endParaRPr lang="en-US" dirty="0" smtClean="0"/>
          </a:p>
          <a:p>
            <a:pPr lvl="1"/>
            <a:r>
              <a:rPr lang="en-US" dirty="0" smtClean="0"/>
              <a:t>Have the ability to administer psychiatric medications as well as various forms of psychotherapy and other treatments</a:t>
            </a:r>
          </a:p>
          <a:p>
            <a:r>
              <a:rPr lang="en-US" dirty="0" smtClean="0"/>
              <a:t>Psychiatrists work in a variety of settings (hospitals</a:t>
            </a:r>
            <a:r>
              <a:rPr lang="en-US" dirty="0"/>
              <a:t>, </a:t>
            </a:r>
            <a:r>
              <a:rPr lang="en-US" dirty="0" smtClean="0"/>
              <a:t>clinics, private practice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dirty="0" smtClean="0"/>
              <a:t>May work </a:t>
            </a:r>
            <a:r>
              <a:rPr lang="en-US" dirty="0"/>
              <a:t>with patients who have more severe disorders (e.g., schizophrenia, bipolar disorder) </a:t>
            </a:r>
            <a:r>
              <a:rPr lang="en-US" dirty="0" smtClean="0"/>
              <a:t>but this can vary with personal preference and work setting</a:t>
            </a:r>
            <a:endParaRPr lang="en-US" dirty="0"/>
          </a:p>
          <a:p>
            <a:r>
              <a:rPr lang="en-US" dirty="0" smtClean="0"/>
              <a:t>Must first complete </a:t>
            </a:r>
            <a:r>
              <a:rPr lang="en-US" dirty="0"/>
              <a:t>medical </a:t>
            </a:r>
            <a:r>
              <a:rPr lang="en-US" dirty="0" smtClean="0"/>
              <a:t>school and take an exam to obtain </a:t>
            </a:r>
            <a:r>
              <a:rPr lang="en-US" dirty="0"/>
              <a:t>a state license in the practice of </a:t>
            </a:r>
            <a:r>
              <a:rPr lang="en-US" dirty="0" smtClean="0"/>
              <a:t>medicine</a:t>
            </a:r>
          </a:p>
          <a:p>
            <a:r>
              <a:rPr lang="en-US" dirty="0" smtClean="0"/>
              <a:t>After licensure, students complete a minimum </a:t>
            </a:r>
            <a:r>
              <a:rPr lang="en-US" dirty="0"/>
              <a:t>four year residency for </a:t>
            </a:r>
            <a:r>
              <a:rPr lang="en-US" dirty="0" smtClean="0"/>
              <a:t>psychiatry to learn about the diagnosis and treatment of mental health</a:t>
            </a:r>
          </a:p>
          <a:p>
            <a:pPr lvl="1"/>
            <a:r>
              <a:rPr lang="en-US" dirty="0" smtClean="0"/>
              <a:t>Training </a:t>
            </a:r>
            <a:r>
              <a:rPr lang="en-US" dirty="0"/>
              <a:t>takes place in in-patient, out-patient, and emergency room settings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890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the Right Graduate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000" i="1" dirty="0">
                <a:solidFill>
                  <a:srgbClr val="3F3F3F"/>
                </a:solidFill>
              </a:rPr>
              <a:t>Slides </a:t>
            </a:r>
            <a:r>
              <a:rPr lang="en-US" sz="2000" i="1" dirty="0" smtClean="0">
                <a:solidFill>
                  <a:srgbClr val="3F3F3F"/>
                </a:solidFill>
              </a:rPr>
              <a:t>17 </a:t>
            </a:r>
            <a:r>
              <a:rPr lang="en-US" sz="2000" i="1" dirty="0">
                <a:solidFill>
                  <a:srgbClr val="3F3F3F"/>
                </a:solidFill>
              </a:rPr>
              <a:t>to </a:t>
            </a:r>
            <a:r>
              <a:rPr lang="en-US" sz="2000" i="1" dirty="0" smtClean="0">
                <a:solidFill>
                  <a:srgbClr val="3F3F3F"/>
                </a:solidFill>
              </a:rPr>
              <a:t>19 contain </a:t>
            </a:r>
            <a:r>
              <a:rPr lang="en-US" sz="2000" i="1" dirty="0">
                <a:solidFill>
                  <a:srgbClr val="3F3F3F"/>
                </a:solidFill>
              </a:rPr>
              <a:t>information that you may want to consider when looking at graduate schools.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endParaRPr lang="en-US" i="1" dirty="0" smtClean="0"/>
          </a:p>
          <a:p>
            <a:r>
              <a:rPr lang="en-US" sz="2000" dirty="0"/>
              <a:t>What are your research interests? </a:t>
            </a:r>
          </a:p>
          <a:p>
            <a:r>
              <a:rPr lang="en-US" sz="2000" dirty="0"/>
              <a:t>What </a:t>
            </a:r>
            <a:r>
              <a:rPr lang="en-US" sz="2000" dirty="0" smtClean="0"/>
              <a:t>populations </a:t>
            </a:r>
            <a:r>
              <a:rPr lang="en-US" sz="2000" dirty="0"/>
              <a:t>do you want to work with? </a:t>
            </a:r>
          </a:p>
          <a:p>
            <a:r>
              <a:rPr lang="en-US" sz="2000" dirty="0"/>
              <a:t>Do the graduate schools you are applying to have what you need in a program for both your academic </a:t>
            </a:r>
            <a:r>
              <a:rPr lang="en-US" sz="2000" dirty="0" smtClean="0"/>
              <a:t>and career goals?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378318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14400"/>
          </a:xfrm>
        </p:spPr>
        <p:txBody>
          <a:bodyPr/>
          <a:lstStyle/>
          <a:p>
            <a:r>
              <a:rPr lang="en-US" dirty="0" smtClean="0"/>
              <a:t>Applying to a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28801"/>
            <a:ext cx="8596668" cy="4212562"/>
          </a:xfrm>
        </p:spPr>
        <p:txBody>
          <a:bodyPr/>
          <a:lstStyle/>
          <a:p>
            <a:r>
              <a:rPr lang="en-US" sz="2000" dirty="0"/>
              <a:t>Very often, when you apply to graduate schools, you may be applying to a </a:t>
            </a:r>
            <a:r>
              <a:rPr lang="en-US" sz="2000" dirty="0" smtClean="0"/>
              <a:t>specific lab rather than to a graduate program </a:t>
            </a:r>
            <a:r>
              <a:rPr lang="en-US" sz="2000" dirty="0"/>
              <a:t>as a </a:t>
            </a:r>
            <a:r>
              <a:rPr lang="en-US" sz="2000" dirty="0" smtClean="0"/>
              <a:t>whole</a:t>
            </a:r>
            <a:endParaRPr lang="en-US" sz="2000" dirty="0"/>
          </a:p>
          <a:p>
            <a:r>
              <a:rPr lang="en-US" sz="2000" dirty="0" smtClean="0"/>
              <a:t>Get to know the labs to which you are applying. </a:t>
            </a:r>
            <a:r>
              <a:rPr lang="en-US" sz="2000" dirty="0"/>
              <a:t>P</a:t>
            </a:r>
            <a:r>
              <a:rPr lang="en-US" sz="2000" dirty="0" smtClean="0"/>
              <a:t>rofessors look for applicants with research interests that are similar to theirs. Experience with populations on which they are doing research can be advantageous.</a:t>
            </a:r>
          </a:p>
          <a:p>
            <a:pPr lvl="1"/>
            <a:r>
              <a:rPr lang="en-US" sz="1800" dirty="0" smtClean="0"/>
              <a:t>Your university’s library database can be used to look at a professor’s recent publications</a:t>
            </a:r>
          </a:p>
          <a:p>
            <a:pPr lvl="1"/>
            <a:r>
              <a:rPr lang="en-US" sz="1800" dirty="0" smtClean="0"/>
              <a:t>Programs you are applying to should have a short bio about them and their lab</a:t>
            </a:r>
          </a:p>
          <a:p>
            <a:pPr lvl="1"/>
            <a:r>
              <a:rPr lang="en-US" sz="1800" dirty="0" smtClean="0"/>
              <a:t>Many labs have their own websites that may contain useful information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3902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90600"/>
          </a:xfrm>
        </p:spPr>
        <p:txBody>
          <a:bodyPr/>
          <a:lstStyle/>
          <a:p>
            <a:r>
              <a:rPr lang="en-US" dirty="0" smtClean="0"/>
              <a:t>Financial 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71600"/>
            <a:ext cx="8596668" cy="5029199"/>
          </a:xfrm>
        </p:spPr>
        <p:txBody>
          <a:bodyPr>
            <a:normAutofit/>
          </a:bodyPr>
          <a:lstStyle/>
          <a:p>
            <a:r>
              <a:rPr lang="en-US" sz="1900" dirty="0"/>
              <a:t>Use online information to learn about </a:t>
            </a:r>
            <a:r>
              <a:rPr lang="en-US" sz="1900" dirty="0" smtClean="0"/>
              <a:t>the specific program you are interested in. </a:t>
            </a:r>
            <a:r>
              <a:rPr lang="en-US" sz="1900" dirty="0"/>
              <a:t>Universities can differ in types of support, length of support, and requirements for eligibility. </a:t>
            </a:r>
          </a:p>
          <a:p>
            <a:pPr lvl="1"/>
            <a:r>
              <a:rPr lang="en-US" sz="1700" dirty="0" smtClean="0"/>
              <a:t>Stipends</a:t>
            </a:r>
            <a:r>
              <a:rPr lang="en-US" sz="1700" dirty="0"/>
              <a:t>:</a:t>
            </a:r>
            <a:r>
              <a:rPr lang="en-US" sz="1700" dirty="0" smtClean="0"/>
              <a:t> </a:t>
            </a:r>
            <a:r>
              <a:rPr lang="en-US" sz="1700" dirty="0"/>
              <a:t>a fixed regular sum paid as a salary or allowance</a:t>
            </a:r>
            <a:r>
              <a:rPr lang="en-US" sz="1700" dirty="0" smtClean="0"/>
              <a:t>.</a:t>
            </a:r>
          </a:p>
          <a:p>
            <a:pPr lvl="1"/>
            <a:r>
              <a:rPr lang="en-US" sz="1700" dirty="0" smtClean="0"/>
              <a:t>Research Assistantship: </a:t>
            </a:r>
            <a:r>
              <a:rPr lang="en-US" sz="1700" dirty="0"/>
              <a:t>form of funding in which a student works as an "assistant" in exchange for partial or full tuition and/or a </a:t>
            </a:r>
            <a:r>
              <a:rPr lang="en-US" sz="1700" dirty="0" smtClean="0"/>
              <a:t>stipend.</a:t>
            </a:r>
          </a:p>
          <a:p>
            <a:pPr lvl="1"/>
            <a:r>
              <a:rPr lang="en-US" sz="1700" dirty="0" smtClean="0"/>
              <a:t>Teaching </a:t>
            </a:r>
            <a:r>
              <a:rPr lang="en-US" sz="1700" dirty="0"/>
              <a:t>Assistantship: </a:t>
            </a:r>
            <a:r>
              <a:rPr lang="en-US" sz="1700" dirty="0" smtClean="0"/>
              <a:t>form of funding in which a student assists </a:t>
            </a:r>
            <a:r>
              <a:rPr lang="en-US" sz="1700" dirty="0"/>
              <a:t>a faculty member with </a:t>
            </a:r>
            <a:r>
              <a:rPr lang="en-US" sz="1700" dirty="0" smtClean="0"/>
              <a:t>her or his instructional responsibilities, in exchange for partial or full tuition and/or stipend.</a:t>
            </a:r>
            <a:endParaRPr lang="en-US" sz="1700" dirty="0"/>
          </a:p>
          <a:p>
            <a:r>
              <a:rPr lang="en-US" sz="1900" dirty="0" smtClean="0"/>
              <a:t>Know what specific options for assistance are available to you and </a:t>
            </a:r>
            <a:r>
              <a:rPr lang="en-US" sz="1900" dirty="0"/>
              <a:t>p</a:t>
            </a:r>
            <a:r>
              <a:rPr lang="en-US" sz="1900" dirty="0" smtClean="0"/>
              <a:t>lan ahead to know how you will support yourself financially</a:t>
            </a:r>
          </a:p>
          <a:p>
            <a:pPr lvl="1"/>
            <a:r>
              <a:rPr lang="en-US" sz="1700" dirty="0" smtClean="0"/>
              <a:t>Keep </a:t>
            </a:r>
            <a:r>
              <a:rPr lang="en-US" sz="1700" dirty="0"/>
              <a:t>in mind that cost of living varies from state to state and from city to </a:t>
            </a:r>
            <a:r>
              <a:rPr lang="en-US" sz="1700" dirty="0" smtClean="0"/>
              <a:t>city</a:t>
            </a:r>
          </a:p>
          <a:p>
            <a:pPr lvl="1"/>
            <a:r>
              <a:rPr lang="en-US" sz="1700" dirty="0" smtClean="0"/>
              <a:t>Do </a:t>
            </a:r>
            <a:r>
              <a:rPr lang="en-US" sz="1700" dirty="0"/>
              <a:t>research on </a:t>
            </a:r>
            <a:r>
              <a:rPr lang="en-US" sz="1700" dirty="0" smtClean="0"/>
              <a:t>cost of rent</a:t>
            </a:r>
            <a:r>
              <a:rPr lang="en-US" sz="1700" dirty="0"/>
              <a:t>, food, </a:t>
            </a:r>
            <a:r>
              <a:rPr lang="en-US" sz="1700" dirty="0" smtClean="0"/>
              <a:t>transportation, etc.</a:t>
            </a:r>
          </a:p>
          <a:p>
            <a:pPr lvl="1"/>
            <a:r>
              <a:rPr lang="en-US" sz="1700" dirty="0" smtClean="0"/>
              <a:t>Talk to </a:t>
            </a:r>
            <a:r>
              <a:rPr lang="en-US" sz="1700" dirty="0"/>
              <a:t>grad students in the </a:t>
            </a:r>
            <a:r>
              <a:rPr lang="en-US" sz="1700" dirty="0" smtClean="0"/>
              <a:t>program in which you are going to be enrolled </a:t>
            </a:r>
            <a:r>
              <a:rPr lang="en-US" sz="1700" dirty="0"/>
              <a:t>to get an estimate of what to </a:t>
            </a:r>
            <a:r>
              <a:rPr lang="en-US" sz="1700" dirty="0" smtClean="0"/>
              <a:t>expect </a:t>
            </a:r>
            <a:endParaRPr lang="en-US" sz="17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3081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Now or Later?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24000"/>
            <a:ext cx="8596668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Some students </a:t>
            </a:r>
            <a:r>
              <a:rPr lang="en-US" dirty="0"/>
              <a:t>apply to graduate school right after they </a:t>
            </a:r>
            <a:r>
              <a:rPr lang="en-US" dirty="0" smtClean="0"/>
              <a:t>graduate.</a:t>
            </a:r>
          </a:p>
          <a:p>
            <a:pPr lvl="1"/>
            <a:r>
              <a:rPr lang="en-US" dirty="0" smtClean="0"/>
              <a:t>May be best option if </a:t>
            </a:r>
            <a:r>
              <a:rPr lang="en-US" dirty="0"/>
              <a:t>you feel that you will lose motivation or direction after taking time </a:t>
            </a:r>
            <a:r>
              <a:rPr lang="en-US" dirty="0" smtClean="0"/>
              <a:t>off.</a:t>
            </a:r>
          </a:p>
          <a:p>
            <a:pPr lvl="1"/>
            <a:r>
              <a:rPr lang="en-US" dirty="0" smtClean="0"/>
              <a:t>Letters of recommendation may be more reflective of academic record as an undergraduate.</a:t>
            </a:r>
          </a:p>
          <a:p>
            <a:r>
              <a:rPr lang="en-US" dirty="0" smtClean="0"/>
              <a:t>Taking time off before applying is also an option. Using this time productively can show that you are a motivated individual.</a:t>
            </a:r>
          </a:p>
          <a:p>
            <a:pPr lvl="1"/>
            <a:r>
              <a:rPr lang="en-US" dirty="0" smtClean="0"/>
              <a:t>Time could be used to build up financial support for graduate school.</a:t>
            </a:r>
          </a:p>
          <a:p>
            <a:pPr lvl="1"/>
            <a:r>
              <a:rPr lang="en-US" dirty="0" smtClean="0"/>
              <a:t>Participate in Psychology related jobs/activities</a:t>
            </a:r>
          </a:p>
          <a:p>
            <a:pPr lvl="1"/>
            <a:r>
              <a:rPr lang="en-US" dirty="0" smtClean="0"/>
              <a:t>Strengthen weak areas of your application, one example would be to gain more lab experience</a:t>
            </a:r>
          </a:p>
          <a:p>
            <a:r>
              <a:rPr lang="en-US" dirty="0" smtClean="0"/>
              <a:t>During a gap year(s) it </a:t>
            </a:r>
            <a:r>
              <a:rPr lang="en-US" dirty="0"/>
              <a:t>is important that you stay involved in </a:t>
            </a:r>
            <a:r>
              <a:rPr lang="en-US" dirty="0" smtClean="0"/>
              <a:t>Psychology-related </a:t>
            </a:r>
            <a:r>
              <a:rPr lang="en-US" dirty="0"/>
              <a:t>jobs/activities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723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en-US" i="1" dirty="0" smtClean="0"/>
              <a:t>What can you do with your </a:t>
            </a:r>
            <a:br>
              <a:rPr lang="en-US" i="1" dirty="0" smtClean="0"/>
            </a:br>
            <a:r>
              <a:rPr lang="en-US" i="1" dirty="0" smtClean="0"/>
              <a:t>degree now?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039211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Grad Schools want to see?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i="1" dirty="0">
                <a:solidFill>
                  <a:srgbClr val="3F3F3F"/>
                </a:solidFill>
              </a:rPr>
              <a:t>Slides 21 to 25 </a:t>
            </a:r>
            <a:r>
              <a:rPr lang="en-US" i="1" dirty="0" smtClean="0">
                <a:solidFill>
                  <a:srgbClr val="3F3F3F"/>
                </a:solidFill>
              </a:rPr>
              <a:t>cover </a:t>
            </a:r>
            <a:r>
              <a:rPr lang="en-US" i="1" dirty="0">
                <a:solidFill>
                  <a:srgbClr val="3F3F3F"/>
                </a:solidFill>
              </a:rPr>
              <a:t>the different documents and activities that graduate schools use to determine your eligibility for their program. </a:t>
            </a:r>
          </a:p>
          <a:p>
            <a:pPr marL="0" indent="0" algn="ctr">
              <a:buNone/>
            </a:pP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endParaRPr lang="en-US" i="1" dirty="0" smtClean="0"/>
          </a:p>
          <a:p>
            <a:r>
              <a:rPr lang="en-US" dirty="0"/>
              <a:t>What have you done so far that demonstrates your abilities and talents in </a:t>
            </a:r>
            <a:r>
              <a:rPr lang="en-US" dirty="0" smtClean="0"/>
              <a:t>Psychology</a:t>
            </a:r>
            <a:r>
              <a:rPr lang="en-US" dirty="0"/>
              <a:t>?</a:t>
            </a:r>
          </a:p>
          <a:p>
            <a:r>
              <a:rPr lang="en-US" dirty="0"/>
              <a:t>What can you do in the future that increases your eligibility </a:t>
            </a:r>
            <a:r>
              <a:rPr lang="en-US" dirty="0" smtClean="0"/>
              <a:t>for admission into  </a:t>
            </a:r>
            <a:r>
              <a:rPr lang="en-US" dirty="0"/>
              <a:t>your desired program? </a:t>
            </a:r>
          </a:p>
          <a:p>
            <a:r>
              <a:rPr lang="en-US" dirty="0" smtClean="0"/>
              <a:t>What areas of your application can you strengthen </a:t>
            </a:r>
            <a:r>
              <a:rPr lang="en-US" dirty="0"/>
              <a:t>in the </a:t>
            </a:r>
            <a:r>
              <a:rPr lang="en-US" dirty="0" smtClean="0"/>
              <a:t>time </a:t>
            </a:r>
            <a:r>
              <a:rPr lang="en-US" dirty="0"/>
              <a:t>that you </a:t>
            </a:r>
            <a:r>
              <a:rPr lang="en-US" dirty="0" smtClean="0"/>
              <a:t>have available?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8027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90600"/>
          </a:xfrm>
        </p:spPr>
        <p:txBody>
          <a:bodyPr/>
          <a:lstStyle/>
          <a:p>
            <a:r>
              <a:rPr lang="en-US" dirty="0" smtClean="0"/>
              <a:t>Applying to Graduate School—GPA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52599"/>
            <a:ext cx="8596668" cy="5105401"/>
          </a:xfrm>
        </p:spPr>
        <p:txBody>
          <a:bodyPr>
            <a:normAutofit/>
          </a:bodyPr>
          <a:lstStyle/>
          <a:p>
            <a:r>
              <a:rPr lang="en-US" dirty="0" smtClean="0"/>
              <a:t>Grade </a:t>
            </a:r>
            <a:r>
              <a:rPr lang="en-US" dirty="0"/>
              <a:t>point average is an important aspect of your </a:t>
            </a:r>
            <a:r>
              <a:rPr lang="en-US" dirty="0" smtClean="0"/>
              <a:t>application. The higher your GPA, the better your overall chances of getting in to graduate school. </a:t>
            </a:r>
          </a:p>
          <a:p>
            <a:r>
              <a:rPr lang="en-US" dirty="0" smtClean="0"/>
              <a:t>Upper division GPA is usually more important than lower division GPA</a:t>
            </a:r>
          </a:p>
          <a:p>
            <a:r>
              <a:rPr lang="en-US" dirty="0" smtClean="0"/>
              <a:t>Very </a:t>
            </a:r>
            <a:r>
              <a:rPr lang="en-US" dirty="0"/>
              <a:t>competitive programs may look for GPAs at 3.5 or </a:t>
            </a:r>
            <a:r>
              <a:rPr lang="en-US" dirty="0" smtClean="0"/>
              <a:t>higher. Other programs </a:t>
            </a:r>
            <a:r>
              <a:rPr lang="en-US" dirty="0"/>
              <a:t>may accept 3.0 or a bit lower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If you have an explanation for a low GPA (such as trouble adjusting, a personal crisis, one bad class </a:t>
            </a:r>
            <a:r>
              <a:rPr lang="en-US" dirty="0" smtClean="0"/>
              <a:t>etc.) </a:t>
            </a:r>
            <a:r>
              <a:rPr lang="en-US" dirty="0"/>
              <a:t>consider mentioning it in your statement of purpose. </a:t>
            </a:r>
            <a:endParaRPr lang="en-US" dirty="0" smtClean="0"/>
          </a:p>
          <a:p>
            <a:pPr lvl="1"/>
            <a:r>
              <a:rPr lang="en-US" dirty="0" smtClean="0"/>
              <a:t>Indicate how </a:t>
            </a:r>
            <a:r>
              <a:rPr lang="en-US" dirty="0"/>
              <a:t>you overcame that </a:t>
            </a:r>
            <a:r>
              <a:rPr lang="en-US" dirty="0" smtClean="0"/>
              <a:t>situation.</a:t>
            </a:r>
            <a:endParaRPr lang="en-US" dirty="0"/>
          </a:p>
          <a:p>
            <a:pPr lvl="1"/>
            <a:r>
              <a:rPr lang="en-US" dirty="0" smtClean="0"/>
              <a:t>Explain what you learned from the experience and how it can applied to issues that may be encountered in the future.</a:t>
            </a:r>
          </a:p>
        </p:txBody>
      </p:sp>
    </p:spTree>
    <p:extLst>
      <p:ext uri="{BB962C8B-B14F-4D97-AF65-F5344CB8AC3E}">
        <p14:creationId xmlns:p14="http://schemas.microsoft.com/office/powerpoint/2010/main" val="9833180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to Graduate School—Letters of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68811"/>
          </a:xfrm>
        </p:spPr>
        <p:txBody>
          <a:bodyPr>
            <a:normAutofit/>
          </a:bodyPr>
          <a:lstStyle/>
          <a:p>
            <a:r>
              <a:rPr lang="en-US" dirty="0"/>
              <a:t>Obtain a minimum of 3 letters from P</a:t>
            </a:r>
            <a:r>
              <a:rPr lang="en-US" dirty="0" smtClean="0"/>
              <a:t>sychology professors.</a:t>
            </a:r>
            <a:endParaRPr lang="en-US" dirty="0"/>
          </a:p>
          <a:p>
            <a:r>
              <a:rPr lang="en-US" dirty="0" smtClean="0"/>
              <a:t>Strong letters of recommendation </a:t>
            </a:r>
            <a:r>
              <a:rPr lang="en-US" dirty="0"/>
              <a:t>may be able to compensate </a:t>
            </a:r>
            <a:r>
              <a:rPr lang="en-US" dirty="0" smtClean="0"/>
              <a:t>for lower </a:t>
            </a:r>
            <a:r>
              <a:rPr lang="en-US" dirty="0"/>
              <a:t>GPAs and </a:t>
            </a:r>
            <a:r>
              <a:rPr lang="en-US" dirty="0" smtClean="0"/>
              <a:t>GRE scores.</a:t>
            </a:r>
          </a:p>
          <a:p>
            <a:r>
              <a:rPr lang="en-US" dirty="0" smtClean="0"/>
              <a:t>Get </a:t>
            </a:r>
            <a:r>
              <a:rPr lang="en-US" dirty="0"/>
              <a:t>involved in a </a:t>
            </a:r>
            <a:r>
              <a:rPr lang="en-US" dirty="0" smtClean="0"/>
              <a:t>research lab so that the senior graduate student in the lab and the professor who is the director of the lab can write meaningful letters for you. </a:t>
            </a:r>
            <a:endParaRPr lang="en-US" dirty="0"/>
          </a:p>
          <a:p>
            <a:r>
              <a:rPr lang="en-US" dirty="0" smtClean="0"/>
              <a:t>Talk </a:t>
            </a:r>
            <a:r>
              <a:rPr lang="en-US" dirty="0"/>
              <a:t>to faculty. </a:t>
            </a:r>
            <a:r>
              <a:rPr lang="en-US" dirty="0" smtClean="0"/>
              <a:t>The </a:t>
            </a:r>
            <a:r>
              <a:rPr lang="en-US" dirty="0"/>
              <a:t>more they get to know you, the more </a:t>
            </a:r>
            <a:r>
              <a:rPr lang="en-US" dirty="0" smtClean="0"/>
              <a:t>likely the </a:t>
            </a:r>
            <a:r>
              <a:rPr lang="en-US" dirty="0"/>
              <a:t>letter </a:t>
            </a:r>
            <a:r>
              <a:rPr lang="en-US" dirty="0" smtClean="0"/>
              <a:t>they write for you will </a:t>
            </a:r>
            <a:r>
              <a:rPr lang="en-US" dirty="0"/>
              <a:t>be authentic and convincing. </a:t>
            </a:r>
          </a:p>
          <a:p>
            <a:r>
              <a:rPr lang="en-US" dirty="0"/>
              <a:t>When you ask a professor to write a letter for </a:t>
            </a:r>
            <a:r>
              <a:rPr lang="en-US" dirty="0" smtClean="0"/>
              <a:t>you, it is important that you provide the person writing the later with </a:t>
            </a:r>
            <a:r>
              <a:rPr lang="en-US" dirty="0"/>
              <a:t>relevant information about </a:t>
            </a:r>
            <a:r>
              <a:rPr lang="en-US" dirty="0" smtClean="0"/>
              <a:t>yourself, such as </a:t>
            </a:r>
            <a:r>
              <a:rPr lang="en-US" dirty="0"/>
              <a:t>courses that you </a:t>
            </a:r>
            <a:r>
              <a:rPr lang="en-US" dirty="0" smtClean="0"/>
              <a:t>have taken, </a:t>
            </a:r>
            <a:r>
              <a:rPr lang="en-US" dirty="0"/>
              <a:t>your grades, and any activities you participated that are relevant to </a:t>
            </a:r>
            <a:r>
              <a:rPr lang="en-US" dirty="0" smtClean="0"/>
              <a:t>the goals of the </a:t>
            </a:r>
            <a:r>
              <a:rPr lang="en-US" dirty="0"/>
              <a:t>programs you are applying to.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0417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to Graduate School—</a:t>
            </a:r>
            <a:br>
              <a:rPr lang="en-US" dirty="0" smtClean="0"/>
            </a:br>
            <a:r>
              <a:rPr lang="en-US" dirty="0" smtClean="0"/>
              <a:t>Research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33601"/>
            <a:ext cx="8596668" cy="3907762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applied skills and experience </a:t>
            </a:r>
            <a:r>
              <a:rPr lang="en-US" dirty="0" smtClean="0"/>
              <a:t>that </a:t>
            </a:r>
            <a:r>
              <a:rPr lang="en-US" dirty="0"/>
              <a:t>you gain from a lab </a:t>
            </a:r>
            <a:r>
              <a:rPr lang="en-US" dirty="0" smtClean="0"/>
              <a:t>could be of great benefit to your application. </a:t>
            </a:r>
            <a:r>
              <a:rPr lang="en-US" dirty="0"/>
              <a:t>For example, </a:t>
            </a:r>
            <a:r>
              <a:rPr lang="en-US" dirty="0" smtClean="0"/>
              <a:t>participating in literature </a:t>
            </a:r>
            <a:r>
              <a:rPr lang="en-US" dirty="0"/>
              <a:t>reviews, designing new research </a:t>
            </a:r>
            <a:r>
              <a:rPr lang="en-US" dirty="0" smtClean="0"/>
              <a:t>projects, </a:t>
            </a:r>
            <a:r>
              <a:rPr lang="en-US" dirty="0"/>
              <a:t>data collection, data analysis, </a:t>
            </a:r>
            <a:r>
              <a:rPr lang="en-US" dirty="0" smtClean="0"/>
              <a:t>and interpretation </a:t>
            </a:r>
            <a:r>
              <a:rPr lang="en-US" dirty="0"/>
              <a:t>of </a:t>
            </a:r>
            <a:r>
              <a:rPr lang="en-US" dirty="0" smtClean="0"/>
              <a:t>findings.</a:t>
            </a:r>
          </a:p>
          <a:p>
            <a:r>
              <a:rPr lang="en-US" dirty="0" smtClean="0">
                <a:solidFill>
                  <a:srgbClr val="3F3F3F"/>
                </a:solidFill>
              </a:rPr>
              <a:t>If </a:t>
            </a:r>
            <a:r>
              <a:rPr lang="en-US" dirty="0">
                <a:solidFill>
                  <a:srgbClr val="3F3F3F"/>
                </a:solidFill>
              </a:rPr>
              <a:t>you are unsure of what specific research </a:t>
            </a:r>
            <a:r>
              <a:rPr lang="en-US" dirty="0" smtClean="0">
                <a:solidFill>
                  <a:srgbClr val="3F3F3F"/>
                </a:solidFill>
              </a:rPr>
              <a:t>areas </a:t>
            </a:r>
            <a:r>
              <a:rPr lang="en-US" dirty="0">
                <a:solidFill>
                  <a:srgbClr val="3F3F3F"/>
                </a:solidFill>
              </a:rPr>
              <a:t>you’re interested in, w</a:t>
            </a:r>
            <a:r>
              <a:rPr lang="en-US" dirty="0" smtClean="0">
                <a:solidFill>
                  <a:srgbClr val="3F3F3F"/>
                </a:solidFill>
              </a:rPr>
              <a:t>orking in labs with varying research specializations can help you identify your research interests.</a:t>
            </a:r>
          </a:p>
          <a:p>
            <a:pPr lvl="1"/>
            <a:r>
              <a:rPr lang="en-US" dirty="0" smtClean="0">
                <a:solidFill>
                  <a:srgbClr val="3F3F3F"/>
                </a:solidFill>
              </a:rPr>
              <a:t>UT Austin provides a searchable database, Eureka, that you can access for current research interests and </a:t>
            </a:r>
            <a:r>
              <a:rPr lang="en-US" dirty="0">
                <a:solidFill>
                  <a:srgbClr val="3F3F3F"/>
                </a:solidFill>
              </a:rPr>
              <a:t>ongoing research projects of </a:t>
            </a:r>
            <a:r>
              <a:rPr lang="en-US" dirty="0" smtClean="0">
                <a:solidFill>
                  <a:srgbClr val="3F3F3F"/>
                </a:solidFill>
              </a:rPr>
              <a:t>professors</a:t>
            </a:r>
          </a:p>
          <a:p>
            <a:pPr marL="457200" lvl="1" indent="0" algn="ctr">
              <a:buNone/>
            </a:pPr>
            <a:r>
              <a:rPr lang="en-US" dirty="0" smtClean="0">
                <a:solidFill>
                  <a:srgbClr val="3F3F3F"/>
                </a:solidFill>
              </a:rPr>
              <a:t>https://eureka.utexas.edu</a:t>
            </a:r>
            <a:endParaRPr lang="en-US" dirty="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1911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to Graduate School—GREs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00200"/>
            <a:ext cx="8596668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Most graduate schools will require you to take the Graduate Record Exam. </a:t>
            </a:r>
          </a:p>
          <a:p>
            <a:r>
              <a:rPr lang="en-US" dirty="0"/>
              <a:t>The GREs consist of three sections: verbal, quantitative reasoning (math), and analytical writing (which measures abstract thinking). </a:t>
            </a:r>
          </a:p>
          <a:p>
            <a:r>
              <a:rPr lang="en-US" dirty="0"/>
              <a:t>Some </a:t>
            </a:r>
            <a:r>
              <a:rPr lang="en-US" dirty="0" smtClean="0"/>
              <a:t>schools may </a:t>
            </a:r>
            <a:r>
              <a:rPr lang="en-US" dirty="0"/>
              <a:t>also require you to take the "advanced" portion of the test in </a:t>
            </a:r>
            <a:r>
              <a:rPr lang="en-US" dirty="0" smtClean="0"/>
              <a:t>Psychology</a:t>
            </a:r>
            <a:r>
              <a:rPr lang="en-US" dirty="0"/>
              <a:t>. C</a:t>
            </a:r>
            <a:r>
              <a:rPr lang="en-US" dirty="0" smtClean="0"/>
              <a:t>heck </a:t>
            </a:r>
            <a:r>
              <a:rPr lang="en-US" dirty="0"/>
              <a:t>to see if this is required for the schools you’re interested in. </a:t>
            </a:r>
            <a:endParaRPr lang="en-US" dirty="0" smtClean="0"/>
          </a:p>
          <a:p>
            <a:r>
              <a:rPr lang="en-US" dirty="0" smtClean="0"/>
              <a:t>GRE tests </a:t>
            </a:r>
            <a:r>
              <a:rPr lang="en-US" dirty="0"/>
              <a:t>all provide the </a:t>
            </a:r>
            <a:r>
              <a:rPr lang="en-US" dirty="0" err="1" smtClean="0"/>
              <a:t>ScoreSelect</a:t>
            </a:r>
            <a:r>
              <a:rPr lang="en-US" dirty="0" smtClean="0"/>
              <a:t> option</a:t>
            </a:r>
            <a:r>
              <a:rPr lang="en-US" dirty="0"/>
              <a:t>, which means you can take a GRE test once now, or again in the future, and only send the GRE test scores from whichever test date(s) you want schools to see.</a:t>
            </a:r>
          </a:p>
          <a:p>
            <a:pPr marL="0" indent="0">
              <a:buNone/>
            </a:pPr>
            <a:r>
              <a:rPr lang="en-US" b="1" dirty="0"/>
              <a:t>Prepare for it. </a:t>
            </a:r>
          </a:p>
          <a:p>
            <a:r>
              <a:rPr lang="en-US" dirty="0"/>
              <a:t>The best way to prepare for the GRE is to get comfortable with it. Knowing what will be on the test and what strategies to use is essential.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can buy books that break down the GRE and include practice </a:t>
            </a:r>
            <a:r>
              <a:rPr lang="en-US" dirty="0" smtClean="0"/>
              <a:t>tests, or take GRE classes.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heck </a:t>
            </a:r>
            <a:r>
              <a:rPr lang="en-US" dirty="0"/>
              <a:t>to see if your university offers a discount rate or free </a:t>
            </a:r>
            <a:r>
              <a:rPr lang="en-US" dirty="0" smtClean="0"/>
              <a:t>classes</a:t>
            </a:r>
          </a:p>
          <a:p>
            <a:pPr lvl="1"/>
            <a:r>
              <a:rPr lang="en-US" dirty="0" smtClean="0"/>
              <a:t>ETS offers </a:t>
            </a:r>
            <a:r>
              <a:rPr lang="en-US" dirty="0"/>
              <a:t>free prep services on their website that includes samples of past GRE questions.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0314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to Graduate School—</a:t>
            </a:r>
            <a:br>
              <a:rPr lang="en-US" dirty="0" smtClean="0"/>
            </a:br>
            <a:r>
              <a:rPr lang="en-US" dirty="0" smtClean="0"/>
              <a:t>Personal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81200"/>
            <a:ext cx="8596668" cy="4648199"/>
          </a:xfrm>
        </p:spPr>
        <p:txBody>
          <a:bodyPr>
            <a:normAutofit/>
          </a:bodyPr>
          <a:lstStyle/>
          <a:p>
            <a:r>
              <a:rPr lang="en-US" dirty="0"/>
              <a:t>Your personal statement gives you the chance to show off who you are and what makes you an asset to the programs you are applying to. </a:t>
            </a:r>
            <a:endParaRPr lang="en-US" dirty="0" smtClean="0"/>
          </a:p>
          <a:p>
            <a:pPr lvl="1"/>
            <a:r>
              <a:rPr lang="en-US" dirty="0" smtClean="0"/>
              <a:t>What </a:t>
            </a:r>
            <a:r>
              <a:rPr lang="en-US" dirty="0"/>
              <a:t>accomplishments and skills show that you will do well in their program? </a:t>
            </a:r>
            <a:endParaRPr lang="en-US" dirty="0" smtClean="0"/>
          </a:p>
          <a:p>
            <a:pPr lvl="1"/>
            <a:r>
              <a:rPr lang="en-US" dirty="0" smtClean="0"/>
              <a:t>What </a:t>
            </a:r>
            <a:r>
              <a:rPr lang="en-US" dirty="0"/>
              <a:t>interests do you have that align with their program, and how do you plan to use your experience there for your future? </a:t>
            </a:r>
            <a:endParaRPr lang="en-US" dirty="0" smtClean="0"/>
          </a:p>
          <a:p>
            <a:pPr lvl="1"/>
            <a:r>
              <a:rPr lang="en-US" dirty="0" smtClean="0"/>
              <a:t>What </a:t>
            </a:r>
            <a:r>
              <a:rPr lang="en-US" dirty="0"/>
              <a:t>makes you valuable to them?</a:t>
            </a:r>
          </a:p>
          <a:p>
            <a:r>
              <a:rPr lang="en-US" dirty="0"/>
              <a:t>Make sure to have some faculty members from the program in mind. You will need to mention which lab(s) you would like to work in and why </a:t>
            </a:r>
            <a:r>
              <a:rPr lang="en-US" dirty="0" smtClean="0"/>
              <a:t>their research goals align </a:t>
            </a:r>
            <a:r>
              <a:rPr lang="en-US" dirty="0"/>
              <a:t>with your research interests. </a:t>
            </a:r>
            <a:r>
              <a:rPr lang="en-US" dirty="0" smtClean="0"/>
              <a:t>Mention relevant </a:t>
            </a:r>
            <a:r>
              <a:rPr lang="en-US" dirty="0"/>
              <a:t>past lab </a:t>
            </a:r>
            <a:r>
              <a:rPr lang="en-US" dirty="0" smtClean="0"/>
              <a:t>experiences </a:t>
            </a:r>
            <a:r>
              <a:rPr lang="en-US" dirty="0"/>
              <a:t>to </a:t>
            </a:r>
            <a:r>
              <a:rPr lang="en-US" dirty="0" smtClean="0"/>
              <a:t>indicate what training you have already obtained. </a:t>
            </a:r>
            <a:endParaRPr lang="en-US" dirty="0"/>
          </a:p>
          <a:p>
            <a:r>
              <a:rPr lang="en-US" dirty="0"/>
              <a:t>Avoid general </a:t>
            </a:r>
            <a:r>
              <a:rPr lang="en-US" dirty="0" smtClean="0"/>
              <a:t>and superficial statements such as, </a:t>
            </a:r>
            <a:r>
              <a:rPr lang="en-US" dirty="0"/>
              <a:t>"I'm really interested in </a:t>
            </a:r>
            <a:r>
              <a:rPr lang="en-US" dirty="0" smtClean="0"/>
              <a:t>Psychology</a:t>
            </a:r>
            <a:r>
              <a:rPr lang="en-US" dirty="0"/>
              <a:t>" or "</a:t>
            </a:r>
            <a:r>
              <a:rPr lang="en-US" dirty="0" smtClean="0"/>
              <a:t>I </a:t>
            </a:r>
            <a:r>
              <a:rPr lang="en-US" dirty="0"/>
              <a:t>want to help </a:t>
            </a:r>
            <a:r>
              <a:rPr lang="en-US" dirty="0" smtClean="0"/>
              <a:t>others."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4565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414970"/>
            <a:ext cx="8596668" cy="660400"/>
          </a:xfrm>
        </p:spPr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1000" y="1929606"/>
            <a:ext cx="4343400" cy="46482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1700" b="1" u="sng" dirty="0" smtClean="0"/>
              <a:t>Spring semester or before junior year:</a:t>
            </a:r>
          </a:p>
          <a:p>
            <a:pPr>
              <a:lnSpc>
                <a:spcPct val="110000"/>
              </a:lnSpc>
            </a:pPr>
            <a:r>
              <a:rPr lang="en-US" sz="1700" dirty="0" smtClean="0"/>
              <a:t>Think about what type of program interests you</a:t>
            </a:r>
          </a:p>
          <a:p>
            <a:pPr>
              <a:lnSpc>
                <a:spcPct val="110000"/>
              </a:lnSpc>
            </a:pPr>
            <a:r>
              <a:rPr lang="en-US" sz="1700" dirty="0" smtClean="0"/>
              <a:t>Start communicating with faculty</a:t>
            </a:r>
          </a:p>
          <a:p>
            <a:pPr>
              <a:lnSpc>
                <a:spcPct val="110000"/>
              </a:lnSpc>
            </a:pPr>
            <a:r>
              <a:rPr lang="en-US" sz="1700" dirty="0" smtClean="0"/>
              <a:t>Get involved in research or an independent study project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700" b="1" u="sng" dirty="0" smtClean="0"/>
              <a:t>Summer before senior year:</a:t>
            </a:r>
          </a:p>
          <a:p>
            <a:pPr>
              <a:lnSpc>
                <a:spcPct val="110000"/>
              </a:lnSpc>
            </a:pPr>
            <a:r>
              <a:rPr lang="en-US" sz="1700" dirty="0" smtClean="0"/>
              <a:t>Read through </a:t>
            </a:r>
            <a:r>
              <a:rPr lang="en-US" sz="1700" i="1" dirty="0" smtClean="0"/>
              <a:t>Graduate Study in Psychology, </a:t>
            </a:r>
            <a:r>
              <a:rPr lang="en-US" sz="1700" dirty="0" smtClean="0"/>
              <a:t>published by the APA</a:t>
            </a:r>
            <a:endParaRPr lang="en-US" sz="1700" i="1" dirty="0" smtClean="0"/>
          </a:p>
          <a:p>
            <a:pPr>
              <a:lnSpc>
                <a:spcPct val="110000"/>
              </a:lnSpc>
            </a:pPr>
            <a:r>
              <a:rPr lang="en-US" sz="1700" dirty="0"/>
              <a:t>Begin studying for GREs/Take </a:t>
            </a:r>
            <a:r>
              <a:rPr lang="en-US" sz="1700" dirty="0" smtClean="0"/>
              <a:t>GREs</a:t>
            </a:r>
          </a:p>
          <a:p>
            <a:pPr>
              <a:lnSpc>
                <a:spcPct val="110000"/>
              </a:lnSpc>
            </a:pPr>
            <a:r>
              <a:rPr lang="en-US" sz="1700" dirty="0" smtClean="0"/>
              <a:t>Make a rough list of schools you might apply to</a:t>
            </a:r>
          </a:p>
          <a:p>
            <a:pPr>
              <a:lnSpc>
                <a:spcPct val="110000"/>
              </a:lnSpc>
            </a:pPr>
            <a:r>
              <a:rPr lang="en-US" sz="1700" dirty="0" smtClean="0"/>
              <a:t>Start writing personal statement</a:t>
            </a:r>
          </a:p>
          <a:p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00600" y="1981201"/>
            <a:ext cx="5105400" cy="45450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b="1" u="sng" dirty="0" smtClean="0"/>
              <a:t>Fall semester of senior year:</a:t>
            </a:r>
          </a:p>
          <a:p>
            <a:pPr>
              <a:lnSpc>
                <a:spcPct val="110000"/>
              </a:lnSpc>
            </a:pPr>
            <a:r>
              <a:rPr lang="en-US" sz="1600" dirty="0" smtClean="0"/>
              <a:t>Email graduate coordinators to receive info </a:t>
            </a:r>
            <a:br>
              <a:rPr lang="en-US" sz="1600" dirty="0" smtClean="0"/>
            </a:br>
            <a:r>
              <a:rPr lang="en-US" sz="1600" dirty="0" smtClean="0"/>
              <a:t>about the schools you’re interested in</a:t>
            </a:r>
          </a:p>
          <a:p>
            <a:pPr>
              <a:lnSpc>
                <a:spcPct val="110000"/>
              </a:lnSpc>
            </a:pPr>
            <a:r>
              <a:rPr lang="en-US" sz="1600" dirty="0" smtClean="0"/>
              <a:t>Email the faculty that you are interested in working with to be sure they are accepting a student</a:t>
            </a:r>
          </a:p>
          <a:p>
            <a:pPr>
              <a:lnSpc>
                <a:spcPct val="110000"/>
              </a:lnSpc>
            </a:pPr>
            <a:r>
              <a:rPr lang="en-US" sz="1600" dirty="0" smtClean="0"/>
              <a:t>If necessary, retake GRE before October</a:t>
            </a:r>
          </a:p>
          <a:p>
            <a:pPr>
              <a:lnSpc>
                <a:spcPct val="110000"/>
              </a:lnSpc>
            </a:pPr>
            <a:r>
              <a:rPr lang="en-US" sz="1600" dirty="0" smtClean="0"/>
              <a:t>Ask professors to write letters of recommendation as early as October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600" dirty="0">
                <a:ea typeface="Trebuchet MS"/>
                <a:cs typeface="Trebuchet MS"/>
                <a:sym typeface="Trebuchet MS"/>
              </a:rPr>
              <a:t>**Make sure to check when your Ph.D. applications are due; deadlines vary by school and </a:t>
            </a:r>
            <a:r>
              <a:rPr lang="en-US" sz="1600" dirty="0" smtClean="0">
                <a:ea typeface="Trebuchet MS"/>
                <a:cs typeface="Trebuchet MS"/>
                <a:sym typeface="Trebuchet MS"/>
              </a:rPr>
              <a:t>program</a:t>
            </a:r>
            <a:endParaRPr lang="en-US" sz="160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US" sz="1600" b="1" u="sng" dirty="0" smtClean="0"/>
              <a:t>After the fall semester:</a:t>
            </a:r>
          </a:p>
          <a:p>
            <a:pPr>
              <a:lnSpc>
                <a:spcPct val="110000"/>
              </a:lnSpc>
            </a:pPr>
            <a:r>
              <a:rPr lang="en-US" sz="1600" dirty="0" smtClean="0"/>
              <a:t>Await letters of acceptance or invitations for interviews</a:t>
            </a:r>
            <a:endParaRPr lang="en-US" sz="1600" dirty="0"/>
          </a:p>
        </p:txBody>
      </p:sp>
      <p:sp>
        <p:nvSpPr>
          <p:cNvPr id="6" name="Shape 191"/>
          <p:cNvSpPr/>
          <p:nvPr/>
        </p:nvSpPr>
        <p:spPr>
          <a:xfrm>
            <a:off x="759316" y="1143000"/>
            <a:ext cx="8432701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18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lvl="0"/>
            <a:r>
              <a:rPr dirty="0"/>
              <a:t>If you intend to go to graduate school right after you finish your undergraduate work, here's a rough timetable for preparing your applications: </a:t>
            </a:r>
          </a:p>
        </p:txBody>
      </p:sp>
    </p:spTree>
    <p:extLst>
      <p:ext uri="{BB962C8B-B14F-4D97-AF65-F5344CB8AC3E}">
        <p14:creationId xmlns:p14="http://schemas.microsoft.com/office/powerpoint/2010/main" val="20866154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Information to Consider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676400"/>
            <a:ext cx="8596668" cy="4876800"/>
          </a:xfrm>
        </p:spPr>
        <p:txBody>
          <a:bodyPr/>
          <a:lstStyle/>
          <a:p>
            <a:r>
              <a:rPr lang="en-US" dirty="0"/>
              <a:t>If you are a minority student, you can consult the Minority Fellowship Program of the American Psychological Association to identify schools that have a diverse graduate student body.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http://</a:t>
            </a:r>
            <a:r>
              <a:rPr lang="en-US" dirty="0" smtClean="0"/>
              <a:t>www.apa.org/pi/mfp/index.aspx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Some schools have minority graduate student associations that you can contact for information about the campus and </a:t>
            </a:r>
            <a:r>
              <a:rPr lang="en-US" dirty="0" smtClean="0"/>
              <a:t>for general </a:t>
            </a:r>
            <a:r>
              <a:rPr lang="en-US" dirty="0"/>
              <a:t>advice </a:t>
            </a:r>
            <a:r>
              <a:rPr lang="en-US" dirty="0" smtClean="0"/>
              <a:t>on applications to their graduate programs in Psychology.</a:t>
            </a:r>
            <a:endParaRPr lang="en-US" dirty="0"/>
          </a:p>
          <a:p>
            <a:endParaRPr lang="en-US" dirty="0"/>
          </a:p>
          <a:p>
            <a:r>
              <a:rPr lang="en-US" dirty="0"/>
              <a:t>If your interest in Psychology focuses on Minority and/or Diversity Studies, contact a faculty member who can give you recommendations on schools that have a </a:t>
            </a:r>
            <a:r>
              <a:rPr lang="en-US" dirty="0" smtClean="0"/>
              <a:t>labs that focus on diversity research.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0722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198" y="1981200"/>
            <a:ext cx="8816803" cy="1828800"/>
          </a:xfrm>
        </p:spPr>
        <p:txBody>
          <a:bodyPr/>
          <a:lstStyle/>
          <a:p>
            <a:pPr algn="ctr"/>
            <a:r>
              <a:rPr lang="en-US" dirty="0" smtClean="0"/>
              <a:t>The Multicultural Lab at UT Austin Website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990983" y="3796004"/>
            <a:ext cx="3749231" cy="533400"/>
          </a:xfrm>
        </p:spPr>
        <p:txBody>
          <a:bodyPr anchor="t"/>
          <a:lstStyle/>
          <a:p>
            <a:r>
              <a:rPr lang="en-US" dirty="0">
                <a:solidFill>
                  <a:srgbClr val="3F3F3F"/>
                </a:solidFill>
              </a:rPr>
              <a:t>http://labs.la.utexas.edu/mclab/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6601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596668" cy="7620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9067800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American </a:t>
            </a:r>
            <a:r>
              <a:rPr lang="en-US" dirty="0"/>
              <a:t>Psychological Association. (</a:t>
            </a:r>
            <a:r>
              <a:rPr lang="en-US" dirty="0" err="1"/>
              <a:t>n.d.</a:t>
            </a:r>
            <a:r>
              <a:rPr lang="en-US" dirty="0"/>
              <a:t>). Careers in Psychology. </a:t>
            </a:r>
            <a:r>
              <a:rPr lang="en-US" dirty="0" smtClean="0"/>
              <a:t>Retrieved August 6,	2018, from http://www.apa.org/careers/resources/guides/careers.aspx</a:t>
            </a:r>
            <a:endParaRPr lang="en-US" dirty="0"/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Educational </a:t>
            </a:r>
            <a:r>
              <a:rPr lang="en-US" dirty="0"/>
              <a:t>Testing Service. (</a:t>
            </a:r>
            <a:r>
              <a:rPr lang="en-US" dirty="0" err="1"/>
              <a:t>n.d.</a:t>
            </a:r>
            <a:r>
              <a:rPr lang="en-US" dirty="0"/>
              <a:t>). The GRE® Tests. Retrieved August 6, 2018, from </a:t>
            </a:r>
            <a:r>
              <a:rPr lang="en-US" dirty="0" smtClean="0"/>
              <a:t>	https</a:t>
            </a:r>
            <a:r>
              <a:rPr lang="en-US" dirty="0"/>
              <a:t>://www.ets.org/gre/?</a:t>
            </a:r>
            <a:r>
              <a:rPr lang="en-US" dirty="0" smtClean="0"/>
              <a:t>WT.ac=etshome_gre_flagship_180417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/>
              <a:t>Fowler, G. A., </a:t>
            </a:r>
            <a:r>
              <a:rPr lang="en-US" dirty="0" err="1"/>
              <a:t>Ph.D</a:t>
            </a:r>
            <a:r>
              <a:rPr lang="en-US" dirty="0"/>
              <a:t>, &amp; Michalski, D. S., Ph.D. (2016, January). Doctoral degrees in </a:t>
            </a:r>
            <a:r>
              <a:rPr lang="en-US" dirty="0" smtClean="0"/>
              <a:t>	psychology</a:t>
            </a:r>
            <a:r>
              <a:rPr lang="en-US" dirty="0"/>
              <a:t>: </a:t>
            </a:r>
            <a:r>
              <a:rPr lang="en-US" dirty="0" smtClean="0"/>
              <a:t>How </a:t>
            </a:r>
            <a:r>
              <a:rPr lang="en-US" dirty="0"/>
              <a:t>are they different, or not so different? Retrieved August 6, 2018</a:t>
            </a:r>
            <a:r>
              <a:rPr lang="en-US" dirty="0" smtClean="0"/>
              <a:t>,	 	from http</a:t>
            </a:r>
            <a:r>
              <a:rPr lang="en-US" dirty="0"/>
              <a:t>://</a:t>
            </a:r>
            <a:r>
              <a:rPr lang="en-US" dirty="0" smtClean="0"/>
              <a:t>www.apa.org/ed/precollege/psn/2016/01/doctoral-degrees.aspx</a:t>
            </a:r>
            <a:endParaRPr lang="en-US" dirty="0"/>
          </a:p>
          <a:p>
            <a:pPr marL="0" indent="0">
              <a:lnSpc>
                <a:spcPct val="110000"/>
              </a:lnSpc>
              <a:buNone/>
            </a:pPr>
            <a:r>
              <a:rPr lang="en-US" dirty="0"/>
              <a:t>Minority Fellowship Program. (</a:t>
            </a:r>
            <a:r>
              <a:rPr lang="en-US" dirty="0" err="1"/>
              <a:t>n.d.</a:t>
            </a:r>
            <a:r>
              <a:rPr lang="en-US" dirty="0"/>
              <a:t>). Retrieved August 6, 2018, from </a:t>
            </a:r>
            <a:r>
              <a:rPr lang="en-US" dirty="0" smtClean="0"/>
              <a:t>	http</a:t>
            </a:r>
            <a:r>
              <a:rPr lang="en-US" dirty="0"/>
              <a:t>://</a:t>
            </a:r>
            <a:r>
              <a:rPr lang="en-US" dirty="0" smtClean="0"/>
              <a:t>www.apa.org/pi/mfp/index.aspx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err="1" smtClean="0"/>
              <a:t>Sarikas</a:t>
            </a:r>
            <a:r>
              <a:rPr lang="en-US" dirty="0" smtClean="0"/>
              <a:t>, C</a:t>
            </a:r>
            <a:r>
              <a:rPr lang="en-US" dirty="0"/>
              <a:t>. (2017, July 11). The Real Answer: When to Take the GRE. Retrieved August 6, </a:t>
            </a:r>
            <a:r>
              <a:rPr lang="en-US" dirty="0" smtClean="0"/>
              <a:t>	2018</a:t>
            </a:r>
            <a:r>
              <a:rPr lang="en-US" dirty="0"/>
              <a:t>, </a:t>
            </a:r>
            <a:r>
              <a:rPr lang="en-US" dirty="0" smtClean="0"/>
              <a:t>from https</a:t>
            </a:r>
            <a:r>
              <a:rPr lang="en-US" dirty="0"/>
              <a:t>://www.prepscholar.com/gre/blog/when-to-take-the-gre</a:t>
            </a:r>
            <a:r>
              <a:rPr lang="en-US" dirty="0" smtClean="0"/>
              <a:t>/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Types </a:t>
            </a:r>
            <a:r>
              <a:rPr lang="en-US" dirty="0"/>
              <a:t>of Programs. (</a:t>
            </a:r>
            <a:r>
              <a:rPr lang="en-US" dirty="0" err="1"/>
              <a:t>n.d.</a:t>
            </a:r>
            <a:r>
              <a:rPr lang="en-US" dirty="0"/>
              <a:t>). Retrieved August 6, 2018, from </a:t>
            </a:r>
            <a:r>
              <a:rPr lang="en-US" dirty="0" smtClean="0"/>
              <a:t>https</a:t>
            </a:r>
            <a:r>
              <a:rPr lang="en-US" dirty="0"/>
              <a:t>://</a:t>
            </a:r>
            <a:r>
              <a:rPr lang="en-US" dirty="0" smtClean="0"/>
              <a:t>psychologygradschool. 	weebly.com/types-of-programs.html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/>
              <a:t>Types of Psychology Degrees | What Will I Need to Practice? (</a:t>
            </a:r>
            <a:r>
              <a:rPr lang="en-US" dirty="0" err="1"/>
              <a:t>n.d.</a:t>
            </a:r>
            <a:r>
              <a:rPr lang="en-US" dirty="0"/>
              <a:t>). Retrieved August 6, </a:t>
            </a:r>
            <a:r>
              <a:rPr lang="en-US" dirty="0" smtClean="0"/>
              <a:t>	2018</a:t>
            </a:r>
            <a:r>
              <a:rPr lang="en-US" dirty="0"/>
              <a:t>, </a:t>
            </a:r>
            <a:r>
              <a:rPr lang="en-US" dirty="0" smtClean="0"/>
              <a:t>from </a:t>
            </a:r>
            <a:r>
              <a:rPr lang="en-US" dirty="0"/>
              <a:t>https://</a:t>
            </a:r>
            <a:r>
              <a:rPr lang="en-US" dirty="0" smtClean="0"/>
              <a:t>www.allpsychologyschools.com/licensing/types-of-psychology-	degrees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926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a Bachelor’s Degree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949" y="1524000"/>
            <a:ext cx="8596668" cy="1649411"/>
          </a:xfrm>
        </p:spPr>
        <p:txBody>
          <a:bodyPr>
            <a:normAutofit/>
          </a:bodyPr>
          <a:lstStyle/>
          <a:p>
            <a:r>
              <a:rPr lang="en-US" sz="1900" dirty="0" smtClean="0"/>
              <a:t>Employment in programs specific to mental health services and research are most common</a:t>
            </a:r>
          </a:p>
          <a:p>
            <a:r>
              <a:rPr lang="en-US" sz="1900" dirty="0" smtClean="0"/>
              <a:t>Other areas may include </a:t>
            </a:r>
            <a:r>
              <a:rPr lang="en-US" sz="1900" dirty="0"/>
              <a:t>state health and human services programs associated with state </a:t>
            </a:r>
            <a:r>
              <a:rPr lang="en-US" sz="1900" dirty="0" smtClean="0"/>
              <a:t>government, education, business, or advertisement</a:t>
            </a:r>
            <a:endParaRPr lang="en-US" sz="1900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3276600"/>
            <a:ext cx="2895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rPr>
              <a:t>Positions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rPr>
              <a:t>Data analyst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rPr>
              <a:t>Case management specialist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rPr>
              <a:t>Career counselor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rPr>
              <a:t>Psychiatric technician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rPr>
              <a:t>Marketing researcher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rPr>
              <a:t>Psychology Teacher at high school level (some states may require teaching certificate)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74283" y="3299927"/>
            <a:ext cx="287431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rPr>
              <a:t>Work Settings</a:t>
            </a:r>
            <a:endParaRPr lang="en-US" sz="1800" b="1" u="sng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rPr>
              <a:t>Vocational rehabilitation clinics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rPr>
              <a:t>Correctional institutions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rPr>
              <a:t>Mental health facilities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rPr>
              <a:t>Child Guidance Centers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6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en-US" i="1" dirty="0" smtClean="0"/>
              <a:t>What are your options for </a:t>
            </a:r>
            <a:br>
              <a:rPr lang="en-US" i="1" dirty="0" smtClean="0"/>
            </a:br>
            <a:r>
              <a:rPr lang="en-US" i="1" dirty="0" smtClean="0"/>
              <a:t>further education?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84158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Education Beyond Your Bachelor’s Degree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75745" y="1222110"/>
            <a:ext cx="4185623" cy="576262"/>
          </a:xfrm>
        </p:spPr>
        <p:txBody>
          <a:bodyPr/>
          <a:lstStyle/>
          <a:p>
            <a:r>
              <a:rPr lang="en-US" dirty="0" smtClean="0"/>
              <a:t>Helping Profession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75745" y="1795444"/>
            <a:ext cx="4185623" cy="3304117"/>
          </a:xfrm>
        </p:spPr>
        <p:txBody>
          <a:bodyPr/>
          <a:lstStyle/>
          <a:p>
            <a:r>
              <a:rPr lang="en-US" dirty="0" smtClean="0"/>
              <a:t>Clinical – </a:t>
            </a:r>
            <a:r>
              <a:rPr lang="en-US" i="1" dirty="0" smtClean="0"/>
              <a:t>MA, Ph.D., </a:t>
            </a:r>
            <a:r>
              <a:rPr lang="en-US" i="1" dirty="0" err="1" smtClean="0"/>
              <a:t>Psy.D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Counseling – </a:t>
            </a:r>
            <a:r>
              <a:rPr lang="en-US" i="1" dirty="0" smtClean="0"/>
              <a:t>MA, </a:t>
            </a:r>
            <a:r>
              <a:rPr lang="en-US" i="1" dirty="0" err="1" smtClean="0"/>
              <a:t>Ph.D</a:t>
            </a:r>
            <a:endParaRPr lang="en-US" i="1" dirty="0" smtClean="0"/>
          </a:p>
          <a:p>
            <a:r>
              <a:rPr lang="en-US" dirty="0" smtClean="0"/>
              <a:t>School – </a:t>
            </a:r>
            <a:r>
              <a:rPr lang="en-US" i="1" dirty="0" smtClean="0"/>
              <a:t>MA, </a:t>
            </a:r>
            <a:r>
              <a:rPr lang="en-US" i="1" dirty="0" err="1" smtClean="0"/>
              <a:t>Ph.D</a:t>
            </a:r>
            <a:endParaRPr lang="en-US" i="1" dirty="0" smtClean="0"/>
          </a:p>
          <a:p>
            <a:r>
              <a:rPr lang="en-US" dirty="0" smtClean="0"/>
              <a:t>Industrial/Organizational – </a:t>
            </a:r>
            <a:r>
              <a:rPr lang="en-US" i="1" dirty="0" smtClean="0"/>
              <a:t>Ph.D.</a:t>
            </a:r>
          </a:p>
          <a:p>
            <a:r>
              <a:rPr lang="en-US" dirty="0" smtClean="0"/>
              <a:t>Human Engineering – </a:t>
            </a:r>
            <a:r>
              <a:rPr lang="en-US" i="1" dirty="0" smtClean="0"/>
              <a:t>Ph.D.</a:t>
            </a:r>
          </a:p>
          <a:p>
            <a:r>
              <a:rPr lang="en-US" dirty="0" smtClean="0"/>
              <a:t>Community – </a:t>
            </a:r>
            <a:r>
              <a:rPr lang="en-US" i="1" dirty="0" smtClean="0"/>
              <a:t>Ph.D.</a:t>
            </a:r>
          </a:p>
          <a:p>
            <a:r>
              <a:rPr lang="en-US" dirty="0" smtClean="0"/>
              <a:t>Neuropsychology – </a:t>
            </a:r>
            <a:r>
              <a:rPr lang="en-US" i="1" dirty="0" smtClean="0"/>
              <a:t>Ph.D.</a:t>
            </a:r>
          </a:p>
          <a:p>
            <a:r>
              <a:rPr lang="en-US" dirty="0" smtClean="0"/>
              <a:t>Psychological Associate - </a:t>
            </a:r>
            <a:r>
              <a:rPr lang="en-US" i="1" dirty="0" smtClean="0"/>
              <a:t>MA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088383" y="1260201"/>
            <a:ext cx="4185618" cy="576262"/>
          </a:xfrm>
        </p:spPr>
        <p:txBody>
          <a:bodyPr/>
          <a:lstStyle/>
          <a:p>
            <a:r>
              <a:rPr lang="en-US" dirty="0" smtClean="0"/>
              <a:t>Allied Areas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088383" y="1795443"/>
            <a:ext cx="4185617" cy="3304117"/>
          </a:xfrm>
        </p:spPr>
        <p:txBody>
          <a:bodyPr/>
          <a:lstStyle/>
          <a:p>
            <a:r>
              <a:rPr lang="en-US" dirty="0" smtClean="0"/>
              <a:t>Licensed Marriage and Family Counselor – </a:t>
            </a:r>
            <a:r>
              <a:rPr lang="en-US" i="1" dirty="0" smtClean="0"/>
              <a:t>MA</a:t>
            </a:r>
          </a:p>
          <a:p>
            <a:r>
              <a:rPr lang="en-US" dirty="0" smtClean="0"/>
              <a:t>Licensed Professional Counselor (Life Crisis Counseling) – </a:t>
            </a:r>
            <a:r>
              <a:rPr lang="en-US" i="1" dirty="0" smtClean="0"/>
              <a:t>MA</a:t>
            </a:r>
          </a:p>
          <a:p>
            <a:r>
              <a:rPr lang="en-US" dirty="0" smtClean="0"/>
              <a:t>Licensed Chemical Dependency Counselor – </a:t>
            </a:r>
            <a:r>
              <a:rPr lang="en-US" i="1" dirty="0" smtClean="0"/>
              <a:t>BA</a:t>
            </a:r>
          </a:p>
          <a:p>
            <a:r>
              <a:rPr lang="en-US" dirty="0" smtClean="0"/>
              <a:t>Social Work – </a:t>
            </a:r>
            <a:r>
              <a:rPr lang="en-US" i="1" dirty="0" smtClean="0"/>
              <a:t>BSW, MSW, Ph.D.</a:t>
            </a:r>
          </a:p>
          <a:p>
            <a:r>
              <a:rPr lang="en-US" dirty="0" smtClean="0"/>
              <a:t>Psychiatric Nursing – </a:t>
            </a:r>
            <a:r>
              <a:rPr lang="en-US" i="1" dirty="0" smtClean="0"/>
              <a:t>MSN, DNP</a:t>
            </a:r>
          </a:p>
          <a:p>
            <a:r>
              <a:rPr lang="en-US" dirty="0" smtClean="0"/>
              <a:t>Psychiatry – </a:t>
            </a:r>
            <a:r>
              <a:rPr lang="en-US" i="1" dirty="0" smtClean="0"/>
              <a:t>MD</a:t>
            </a:r>
            <a:endParaRPr lang="en-US" dirty="0"/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675745" y="4870941"/>
            <a:ext cx="9306455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Licenses</a:t>
            </a:r>
            <a:endParaRPr lang="en-US" dirty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5181600" y="5447203"/>
            <a:ext cx="4412638" cy="103270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Licensed Chemical Dependency Counselor</a:t>
            </a:r>
          </a:p>
          <a:p>
            <a:r>
              <a:rPr lang="en-US" dirty="0" smtClean="0"/>
              <a:t>Licensed Psychologist</a:t>
            </a:r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675745" y="5447203"/>
            <a:ext cx="4412638" cy="11851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Licensed Professional Counselor</a:t>
            </a:r>
          </a:p>
          <a:p>
            <a:r>
              <a:rPr lang="en-US" dirty="0" smtClean="0"/>
              <a:t>Licensed Marriage &amp; Family Therapist</a:t>
            </a:r>
          </a:p>
          <a:p>
            <a:r>
              <a:rPr lang="en-US" dirty="0"/>
              <a:t>Licensed </a:t>
            </a:r>
            <a:r>
              <a:rPr lang="en-US" dirty="0" smtClean="0"/>
              <a:t>Clinical </a:t>
            </a:r>
            <a:r>
              <a:rPr lang="en-US" dirty="0"/>
              <a:t>Social </a:t>
            </a:r>
            <a:r>
              <a:rPr lang="en-US" dirty="0" smtClean="0"/>
              <a:t>Worker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880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Careers in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949" y="1524000"/>
            <a:ext cx="8596668" cy="4419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Research Labs in Psychology Departments</a:t>
            </a:r>
          </a:p>
          <a:p>
            <a:r>
              <a:rPr lang="en-US" sz="2000" dirty="0"/>
              <a:t>Independent Research Labs </a:t>
            </a:r>
          </a:p>
          <a:p>
            <a:pPr lvl="1"/>
            <a:r>
              <a:rPr lang="en-US" sz="1800" dirty="0"/>
              <a:t>Education Testing Service</a:t>
            </a:r>
          </a:p>
          <a:p>
            <a:pPr lvl="1"/>
            <a:r>
              <a:rPr lang="en-US" sz="1800" dirty="0"/>
              <a:t>Stanford Research Institute </a:t>
            </a:r>
          </a:p>
          <a:p>
            <a:pPr lvl="1"/>
            <a:r>
              <a:rPr lang="en-US" sz="1800" dirty="0"/>
              <a:t>Battelle Research Institute</a:t>
            </a:r>
          </a:p>
          <a:p>
            <a:r>
              <a:rPr lang="en-US" sz="2000" dirty="0"/>
              <a:t>US Government Research Labs</a:t>
            </a:r>
          </a:p>
          <a:p>
            <a:pPr lvl="1"/>
            <a:r>
              <a:rPr lang="en-US" sz="1800" dirty="0"/>
              <a:t>Public Health Service </a:t>
            </a:r>
          </a:p>
          <a:p>
            <a:pPr lvl="1"/>
            <a:r>
              <a:rPr lang="en-US" sz="1800" dirty="0"/>
              <a:t>National Institutes of Mental Health </a:t>
            </a:r>
          </a:p>
          <a:p>
            <a:pPr lvl="1"/>
            <a:r>
              <a:rPr lang="en-US" sz="1800" dirty="0"/>
              <a:t>US Department of Defense Labs</a:t>
            </a:r>
          </a:p>
          <a:p>
            <a:r>
              <a:rPr lang="en-US" sz="2000" dirty="0"/>
              <a:t>Consumer Products Industry Market Research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67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Degree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000" i="1" dirty="0" smtClean="0"/>
              <a:t>Slides 8 to 9 break down the different degrees </a:t>
            </a:r>
          </a:p>
          <a:p>
            <a:pPr marL="0" indent="0" algn="ctr">
              <a:buNone/>
            </a:pPr>
            <a:r>
              <a:rPr lang="en-US" sz="2000" i="1" dirty="0" smtClean="0"/>
              <a:t>that you can pursue in graduate school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endParaRPr lang="en-US" i="1" dirty="0" smtClean="0"/>
          </a:p>
          <a:p>
            <a:r>
              <a:rPr lang="en-US" sz="2000" dirty="0" smtClean="0"/>
              <a:t>How much time and money do you want to spend on graduate school?</a:t>
            </a:r>
          </a:p>
          <a:p>
            <a:r>
              <a:rPr lang="en-US" sz="2000" dirty="0" smtClean="0"/>
              <a:t>What do you want to be able to do in your career?</a:t>
            </a:r>
          </a:p>
          <a:p>
            <a:r>
              <a:rPr lang="en-US" sz="2000" dirty="0" smtClean="0"/>
              <a:t>Which degree fits best with your career interests?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31595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Master’s Degree (2-3 Years)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24000"/>
            <a:ext cx="8596668" cy="5181600"/>
          </a:xfrm>
        </p:spPr>
        <p:txBody>
          <a:bodyPr/>
          <a:lstStyle/>
          <a:p>
            <a:r>
              <a:rPr lang="en-US" dirty="0" smtClean="0"/>
              <a:t>Become a mental health professional and apply the principles of psychology to help clients solve specific problems</a:t>
            </a:r>
          </a:p>
          <a:p>
            <a:r>
              <a:rPr lang="en-US" dirty="0" smtClean="0"/>
              <a:t>Degree type is chosen based on the area you want to work in, for example:</a:t>
            </a:r>
          </a:p>
          <a:p>
            <a:pPr lvl="1"/>
            <a:r>
              <a:rPr lang="en-US" dirty="0" smtClean="0"/>
              <a:t>Clinical Social Work</a:t>
            </a:r>
          </a:p>
          <a:p>
            <a:pPr lvl="1"/>
            <a:r>
              <a:rPr lang="en-US" dirty="0" smtClean="0"/>
              <a:t>Marriage and Family Therapy</a:t>
            </a:r>
          </a:p>
          <a:p>
            <a:pPr lvl="1"/>
            <a:r>
              <a:rPr lang="en-US" dirty="0" smtClean="0"/>
              <a:t>Mental Health Counseling</a:t>
            </a:r>
          </a:p>
          <a:p>
            <a:pPr lvl="1"/>
            <a:r>
              <a:rPr lang="en-US" dirty="0" smtClean="0"/>
              <a:t>School Counseling</a:t>
            </a:r>
          </a:p>
          <a:p>
            <a:r>
              <a:rPr lang="en-US" dirty="0" smtClean="0"/>
              <a:t>After obtaining a Master’s degree you must get licensed to work with patients in your chosen field</a:t>
            </a:r>
          </a:p>
          <a:p>
            <a:pPr lvl="1"/>
            <a:r>
              <a:rPr lang="en-US" dirty="0" smtClean="0"/>
              <a:t>Requirements for licensure vary from state to state</a:t>
            </a:r>
          </a:p>
          <a:p>
            <a:pPr lvl="1"/>
            <a:r>
              <a:rPr lang="en-US" dirty="0" smtClean="0"/>
              <a:t>Potential licenses include:</a:t>
            </a:r>
          </a:p>
          <a:p>
            <a:pPr lvl="2"/>
            <a:r>
              <a:rPr lang="en-US" dirty="0" smtClean="0"/>
              <a:t>Licensed Clinical Social Worker (LCSW)</a:t>
            </a:r>
          </a:p>
          <a:p>
            <a:pPr lvl="2"/>
            <a:r>
              <a:rPr lang="en-US" dirty="0" smtClean="0"/>
              <a:t>Licensed Marriage and Family Therapist (LMFT)</a:t>
            </a:r>
          </a:p>
          <a:p>
            <a:pPr lvl="2"/>
            <a:r>
              <a:rPr lang="en-US" dirty="0" smtClean="0"/>
              <a:t>Licensed Professional Clinical Counselor (LPC or LPCC)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882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2000"/>
          </a:xfrm>
        </p:spPr>
        <p:txBody>
          <a:bodyPr/>
          <a:lstStyle/>
          <a:p>
            <a:r>
              <a:rPr lang="en-US" dirty="0" smtClean="0"/>
              <a:t>Ph.D. or </a:t>
            </a:r>
            <a:r>
              <a:rPr lang="en-US" dirty="0" err="1" smtClean="0"/>
              <a:t>Psy.D</a:t>
            </a:r>
            <a:r>
              <a:rPr lang="en-US" dirty="0" smtClean="0"/>
              <a:t>.?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75744" y="1469429"/>
            <a:ext cx="4185623" cy="576262"/>
          </a:xfrm>
        </p:spPr>
        <p:txBody>
          <a:bodyPr/>
          <a:lstStyle/>
          <a:p>
            <a:r>
              <a:rPr lang="en-US" dirty="0" smtClean="0"/>
              <a:t>Doctor of Philosophy (Ph.D.)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75743" y="2108884"/>
            <a:ext cx="4185623" cy="4278909"/>
          </a:xfrm>
        </p:spPr>
        <p:txBody>
          <a:bodyPr/>
          <a:lstStyle/>
          <a:p>
            <a:r>
              <a:rPr lang="en-US" dirty="0" smtClean="0"/>
              <a:t>Research based degree</a:t>
            </a:r>
          </a:p>
          <a:p>
            <a:r>
              <a:rPr lang="en-US" dirty="0" smtClean="0"/>
              <a:t>5-7 years to complete</a:t>
            </a:r>
          </a:p>
          <a:p>
            <a:r>
              <a:rPr lang="en-US" dirty="0" smtClean="0"/>
              <a:t>Greater emphasis on producing new knowledge and engaging in research</a:t>
            </a:r>
          </a:p>
          <a:p>
            <a:r>
              <a:rPr lang="en-US" dirty="0" smtClean="0"/>
              <a:t>Careers based in research and/or academia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088383" y="1467505"/>
            <a:ext cx="4185618" cy="576262"/>
          </a:xfrm>
        </p:spPr>
        <p:txBody>
          <a:bodyPr/>
          <a:lstStyle/>
          <a:p>
            <a:r>
              <a:rPr lang="en-US" dirty="0" smtClean="0"/>
              <a:t>Doctor of Psychology (</a:t>
            </a:r>
            <a:r>
              <a:rPr lang="en-US" dirty="0" err="1" smtClean="0"/>
              <a:t>Psy.D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088384" y="2108883"/>
            <a:ext cx="4185617" cy="4278909"/>
          </a:xfrm>
        </p:spPr>
        <p:txBody>
          <a:bodyPr/>
          <a:lstStyle/>
          <a:p>
            <a:r>
              <a:rPr lang="en-US" dirty="0" smtClean="0"/>
              <a:t>Professional degree in psychology</a:t>
            </a:r>
          </a:p>
          <a:p>
            <a:r>
              <a:rPr lang="en-US" dirty="0" smtClean="0"/>
              <a:t>4-6 years to complete</a:t>
            </a:r>
          </a:p>
          <a:p>
            <a:r>
              <a:rPr lang="en-US" dirty="0" smtClean="0"/>
              <a:t>Emphasis on the application of psychological science to provide a service to individuals or groups</a:t>
            </a:r>
          </a:p>
          <a:p>
            <a:r>
              <a:rPr lang="en-US" dirty="0" smtClean="0"/>
              <a:t>Generally less emphasis on research than PhD</a:t>
            </a:r>
          </a:p>
          <a:p>
            <a:r>
              <a:rPr lang="en-US" dirty="0" smtClean="0"/>
              <a:t>Usually offered by private schools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4648200"/>
            <a:ext cx="3505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3F3F3F"/>
                </a:solidFill>
              </a:rPr>
              <a:t>The </a:t>
            </a:r>
            <a:r>
              <a:rPr lang="en-US" i="1" dirty="0">
                <a:solidFill>
                  <a:srgbClr val="3F3F3F"/>
                </a:solidFill>
              </a:rPr>
              <a:t>Ph.D. is generally regarded as a research degree. Although many professional psychology programs award the Ph.D. degree — especially those in university academic departments — these programs typically have a greater emphasis on producing new knowledge and engaging in </a:t>
            </a:r>
            <a:r>
              <a:rPr lang="en-US" i="1" dirty="0" smtClean="0">
                <a:solidFill>
                  <a:srgbClr val="3F3F3F"/>
                </a:solidFill>
              </a:rPr>
              <a:t>research.</a:t>
            </a:r>
            <a:endParaRPr lang="en-US" i="1" dirty="0">
              <a:solidFill>
                <a:srgbClr val="3F3F3F"/>
              </a:solidFill>
            </a:endParaRPr>
          </a:p>
          <a:p>
            <a:r>
              <a:rPr lang="en-US" i="1" dirty="0" smtClean="0">
                <a:solidFill>
                  <a:srgbClr val="3F3F3F"/>
                </a:solidFill>
              </a:rPr>
              <a:t>		            - </a:t>
            </a:r>
            <a:r>
              <a:rPr lang="en-US" dirty="0" smtClean="0">
                <a:solidFill>
                  <a:srgbClr val="3F3F3F"/>
                </a:solidFill>
              </a:rPr>
              <a:t>apa.org</a:t>
            </a:r>
            <a:endParaRPr lang="en-US" i="1" dirty="0">
              <a:solidFill>
                <a:srgbClr val="3F3F3F"/>
              </a:solidFill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14292" y="5049738"/>
            <a:ext cx="3733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3F3F3F"/>
                </a:solidFill>
              </a:rPr>
              <a:t>The </a:t>
            </a:r>
            <a:r>
              <a:rPr lang="en-US" i="1" dirty="0" err="1">
                <a:solidFill>
                  <a:srgbClr val="3F3F3F"/>
                </a:solidFill>
              </a:rPr>
              <a:t>Psy.D</a:t>
            </a:r>
            <a:r>
              <a:rPr lang="en-US" i="1" dirty="0">
                <a:solidFill>
                  <a:srgbClr val="3F3F3F"/>
                </a:solidFill>
              </a:rPr>
              <a:t>. is a professional degree in psychology generally offered by private schools. Programs conferring the </a:t>
            </a:r>
            <a:r>
              <a:rPr lang="en-US" i="1" dirty="0" err="1">
                <a:solidFill>
                  <a:srgbClr val="3F3F3F"/>
                </a:solidFill>
              </a:rPr>
              <a:t>Psy.D</a:t>
            </a:r>
            <a:r>
              <a:rPr lang="en-US" i="1" dirty="0">
                <a:solidFill>
                  <a:srgbClr val="3F3F3F"/>
                </a:solidFill>
              </a:rPr>
              <a:t>. degree focus heavily on the application of psychological science to provide a service to individuals or groups</a:t>
            </a:r>
            <a:r>
              <a:rPr lang="en-US" i="1" dirty="0" smtClean="0">
                <a:solidFill>
                  <a:srgbClr val="3F3F3F"/>
                </a:solidFill>
              </a:rPr>
              <a:t>.</a:t>
            </a:r>
          </a:p>
          <a:p>
            <a:r>
              <a:rPr lang="en-US" dirty="0" smtClean="0">
                <a:solidFill>
                  <a:srgbClr val="3F3F3F"/>
                </a:solidFill>
              </a:rPr>
              <a:t>			- apa.org</a:t>
            </a:r>
            <a:endParaRPr lang="en-US" dirty="0">
              <a:solidFill>
                <a:srgbClr val="3F3F3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88300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690</TotalTime>
  <Words>2268</Words>
  <Application>Microsoft Office PowerPoint</Application>
  <PresentationFormat>Widescreen</PresentationFormat>
  <Paragraphs>252</Paragraphs>
  <Slides>29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Helvetica Neue</vt:lpstr>
      <vt:lpstr>Trebuchet MS</vt:lpstr>
      <vt:lpstr>Wingdings 3</vt:lpstr>
      <vt:lpstr>Facet</vt:lpstr>
      <vt:lpstr>Careers in Psychology &amp; Applying to Graduate School</vt:lpstr>
      <vt:lpstr>What can you do with your  degree now?</vt:lpstr>
      <vt:lpstr>Working with a Bachelor’s Degree</vt:lpstr>
      <vt:lpstr>What are your options for  further education?</vt:lpstr>
      <vt:lpstr>Education Beyond Your Bachelor’s Degree</vt:lpstr>
      <vt:lpstr>Careers in Research</vt:lpstr>
      <vt:lpstr>Degree Types</vt:lpstr>
      <vt:lpstr>Master’s Degree (2-3 Years)</vt:lpstr>
      <vt:lpstr>Ph.D. or Psy.D.?</vt:lpstr>
      <vt:lpstr>What Area of Psychology Interests You?</vt:lpstr>
      <vt:lpstr>The Different Areas of Graduate Study</vt:lpstr>
      <vt:lpstr>Counseling and Clinical Programs (approx. 6-7 years for Ph.D, Psy.D.; 2-3 years for MA)</vt:lpstr>
      <vt:lpstr>School Psychology (2-3 years for MA; approx. 6-7 years for Ph.D., Ed.D., Psy.D.)</vt:lpstr>
      <vt:lpstr>Industrial/Organizational Psychology (MA 2-3 years, Ph.D., Psy.D. 6-7 years)</vt:lpstr>
      <vt:lpstr>Psychiatry (M.D., minimum. 3-4 years of training after Medical School; full time)</vt:lpstr>
      <vt:lpstr>Choosing the Right Graduate School</vt:lpstr>
      <vt:lpstr>Applying to a Lab</vt:lpstr>
      <vt:lpstr>Financial Assistance</vt:lpstr>
      <vt:lpstr>Applying Now or Later?</vt:lpstr>
      <vt:lpstr>What do Grad Schools want to see?</vt:lpstr>
      <vt:lpstr>Applying to Graduate School—GPA</vt:lpstr>
      <vt:lpstr>Applying to Graduate School—Letters of Recommendation</vt:lpstr>
      <vt:lpstr>Applying to Graduate School— Research Experience</vt:lpstr>
      <vt:lpstr>Applying to Graduate School—GREs</vt:lpstr>
      <vt:lpstr>Applying to Graduate School— Personal Statement</vt:lpstr>
      <vt:lpstr>Timeline</vt:lpstr>
      <vt:lpstr>Additional Information to Consider</vt:lpstr>
      <vt:lpstr>The Multicultural Lab at UT Austin Website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Careers in Psychology &amp;  Applying to Graduate School</dc:title>
  <dc:creator>Ramirez, Manuel</dc:creator>
  <cp:lastModifiedBy>Ramirez, Manuel</cp:lastModifiedBy>
  <cp:revision>127</cp:revision>
  <dcterms:modified xsi:type="dcterms:W3CDTF">2018-08-27T19:17:50Z</dcterms:modified>
</cp:coreProperties>
</file>